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5.xml" ContentType="application/inkml+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85"/>
  </p:notesMasterIdLst>
  <p:handoutMasterIdLst>
    <p:handoutMasterId r:id="rId86"/>
  </p:handoutMasterIdLst>
  <p:sldIdLst>
    <p:sldId id="504" r:id="rId2"/>
    <p:sldId id="506" r:id="rId3"/>
    <p:sldId id="488" r:id="rId4"/>
    <p:sldId id="507" r:id="rId5"/>
    <p:sldId id="508" r:id="rId6"/>
    <p:sldId id="542" r:id="rId7"/>
    <p:sldId id="543" r:id="rId8"/>
    <p:sldId id="544" r:id="rId9"/>
    <p:sldId id="545" r:id="rId10"/>
    <p:sldId id="546" r:id="rId11"/>
    <p:sldId id="547" r:id="rId12"/>
    <p:sldId id="509" r:id="rId13"/>
    <p:sldId id="549" r:id="rId14"/>
    <p:sldId id="510" r:id="rId15"/>
    <p:sldId id="512" r:id="rId16"/>
    <p:sldId id="511" r:id="rId17"/>
    <p:sldId id="514" r:id="rId18"/>
    <p:sldId id="515" r:id="rId19"/>
    <p:sldId id="550" r:id="rId20"/>
    <p:sldId id="551" r:id="rId21"/>
    <p:sldId id="517" r:id="rId22"/>
    <p:sldId id="553" r:id="rId23"/>
    <p:sldId id="554" r:id="rId24"/>
    <p:sldId id="584" r:id="rId25"/>
    <p:sldId id="585" r:id="rId26"/>
    <p:sldId id="586" r:id="rId27"/>
    <p:sldId id="587" r:id="rId28"/>
    <p:sldId id="588" r:id="rId29"/>
    <p:sldId id="589" r:id="rId30"/>
    <p:sldId id="590" r:id="rId31"/>
    <p:sldId id="591" r:id="rId32"/>
    <p:sldId id="592" r:id="rId33"/>
    <p:sldId id="593" r:id="rId34"/>
    <p:sldId id="518" r:id="rId35"/>
    <p:sldId id="519" r:id="rId36"/>
    <p:sldId id="520" r:id="rId37"/>
    <p:sldId id="521" r:id="rId38"/>
    <p:sldId id="522" r:id="rId39"/>
    <p:sldId id="555" r:id="rId40"/>
    <p:sldId id="556" r:id="rId41"/>
    <p:sldId id="557" r:id="rId42"/>
    <p:sldId id="523" r:id="rId43"/>
    <p:sldId id="525" r:id="rId44"/>
    <p:sldId id="558" r:id="rId45"/>
    <p:sldId id="524" r:id="rId46"/>
    <p:sldId id="526" r:id="rId47"/>
    <p:sldId id="527" r:id="rId48"/>
    <p:sldId id="530" r:id="rId49"/>
    <p:sldId id="531" r:id="rId50"/>
    <p:sldId id="532" r:id="rId51"/>
    <p:sldId id="559" r:id="rId52"/>
    <p:sldId id="560" r:id="rId53"/>
    <p:sldId id="561" r:id="rId54"/>
    <p:sldId id="562" r:id="rId55"/>
    <p:sldId id="563" r:id="rId56"/>
    <p:sldId id="564" r:id="rId57"/>
    <p:sldId id="565" r:id="rId58"/>
    <p:sldId id="566" r:id="rId59"/>
    <p:sldId id="533" r:id="rId60"/>
    <p:sldId id="534" r:id="rId61"/>
    <p:sldId id="535" r:id="rId62"/>
    <p:sldId id="567" r:id="rId63"/>
    <p:sldId id="568" r:id="rId64"/>
    <p:sldId id="569" r:id="rId65"/>
    <p:sldId id="570" r:id="rId66"/>
    <p:sldId id="571" r:id="rId67"/>
    <p:sldId id="572" r:id="rId68"/>
    <p:sldId id="536" r:id="rId69"/>
    <p:sldId id="537" r:id="rId70"/>
    <p:sldId id="538" r:id="rId71"/>
    <p:sldId id="539" r:id="rId72"/>
    <p:sldId id="574" r:id="rId73"/>
    <p:sldId id="573" r:id="rId74"/>
    <p:sldId id="575" r:id="rId75"/>
    <p:sldId id="540" r:id="rId76"/>
    <p:sldId id="576" r:id="rId77"/>
    <p:sldId id="577" r:id="rId78"/>
    <p:sldId id="578" r:id="rId79"/>
    <p:sldId id="579" r:id="rId80"/>
    <p:sldId id="580" r:id="rId81"/>
    <p:sldId id="541" r:id="rId82"/>
    <p:sldId id="581" r:id="rId83"/>
    <p:sldId id="582" r:id="rId8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79336" autoAdjust="0"/>
  </p:normalViewPr>
  <p:slideViewPr>
    <p:cSldViewPr>
      <p:cViewPr varScale="1">
        <p:scale>
          <a:sx n="54" d="100"/>
          <a:sy n="54" d="100"/>
        </p:scale>
        <p:origin x="864"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kumimoji="1"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kumimoji="1" sz="1200">
                <a:latin typeface="Arial" charset="0"/>
                <a:ea typeface="宋体" charset="-122"/>
              </a:defRPr>
            </a:lvl1pPr>
          </a:lstStyle>
          <a:p>
            <a:pPr>
              <a:defRPr/>
            </a:pPr>
            <a:fld id="{528B8F1F-3A0E-F747-99CD-48122CF84E3B}" type="datetimeFigureOut">
              <a:rPr lang="zh-CN" altLang="en-US"/>
              <a:pPr>
                <a:defRPr/>
              </a:pPr>
              <a:t>2025/7/6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kumimoji="1" sz="1200">
                <a:latin typeface="Arial" charset="0"/>
                <a:ea typeface="宋体"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kumimoji="1" sz="1200">
                <a:latin typeface="Arial" charset="0"/>
                <a:ea typeface="宋体" charset="-122"/>
              </a:defRPr>
            </a:lvl1pPr>
          </a:lstStyle>
          <a:p>
            <a:pPr>
              <a:defRPr/>
            </a:pPr>
            <a:fld id="{82631FB6-027E-1D44-ACDC-9696ECB06D63}" type="slidenum">
              <a:rPr lang="zh-CN" altLang="en-US"/>
              <a:pPr>
                <a:defRPr/>
              </a:pPr>
              <a:t>‹#›</a:t>
            </a:fld>
            <a:endParaRPr lang="zh-CN" altLang="en-US"/>
          </a:p>
        </p:txBody>
      </p:sp>
    </p:spTree>
    <p:extLst>
      <p:ext uri="{BB962C8B-B14F-4D97-AF65-F5344CB8AC3E}">
        <p14:creationId xmlns:p14="http://schemas.microsoft.com/office/powerpoint/2010/main" val="58938924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2:44:50.529"/>
    </inkml:context>
    <inkml:brush xml:id="br0">
      <inkml:brushProperty name="width" value="0.05292" units="cm"/>
      <inkml:brushProperty name="height" value="0.05292" units="cm"/>
      <inkml:brushProperty name="color" value="#FF0000"/>
    </inkml:brush>
  </inkml:definitions>
  <inkml:trace contextRef="#ctx0" brushRef="#br0">21078 3140 0,'18'17'63,"141"195"-48,-53-18-15,17-88 32</inkml:trace>
  <inkml:trace contextRef="#ctx0" brushRef="#br0" timeOffset="760.8208">21625 3175 0,'0'18'47,"0"52"-31,0 1-16,0 35 15,0-1 1,-35-16-16,35-54 16,-71 159-1,19 53 32,16-177-16,36 1 1,-53 52-1</inkml:trace>
  <inkml:trace contextRef="#ctx0" brushRef="#br0" timeOffset="1351.4807">22595 3545 0,'53'-17'94,"-17"17"-63,-1 0-31,0 0 47</inkml:trace>
  <inkml:trace contextRef="#ctx0" brushRef="#br0" timeOffset="2016.4094">22172 3863 0,'18'0'0,"35"35"16,-18-35 0,-17 0-16,228 35 31,-228-35-15,17 0 109,1 0-32,52 0-77,-53 36 0,0-36-16,1 0 15</inkml:trace>
  <inkml:trace contextRef="#ctx0" brushRef="#br0" timeOffset="2711.0867">23477 3387 0,'18'35'62,"-18"124"-62,0 17 16,0-17-16,0 123 31,-71 71 0,71-318 1,18-70 14,-18-18-30,0 18 0</inkml:trace>
  <inkml:trace contextRef="#ctx0" brushRef="#br0" timeOffset="4159.5555">24465 3263 0,'-88'0'125,"70"0"-109,-70 53-16,18 0 15,-107 35 1,-158 159 15,176-141-15,53-71-16,71 1 15,-18 16 1,89 1 218,-1-53-234,71 18 32,-89 0-17,54 17 1,17 0-16,-17 1 16,-36 16-1,0-52 16,18 18 1,-35 0-17,-1-18 1,54 35 0,-53-17-16,52 52 15,-35-35 79,18 1-78,18-19-16,-71 1 15</inkml:trace>
  <inkml:trace contextRef="#ctx0" brushRef="#br0" timeOffset="5089.0718">24871 3634 0,'0'0'0,"17"-18"16,19-17-16,-19 35 16,1 0-16,17-36 15,18 19 1,-35-1 15,17 18 94,-17 0-109,17 0-1,-17 0-15,17 53 16,0 0 0,106 159-1,-52-71 1,52 141 0,-18-88-1,-70-123 1,0-19-1,-18-52 1,-17 18 0,35-18 93,-36-18-109,1 1 16,35-36-16</inkml:trace>
  <inkml:trace contextRef="#ctx0" brushRef="#br0" timeOffset="5847.0059">25929 3351 0,'0'71'47,"-35"35"-47,-36-18 16,-17 35-16,-71 124 16,-17 124 15,176-301 16,-35-34 0,-36-19-47,71 19 31,0-19-31,-17 1 78,-36-1-62,17 19-16,-17-1 15,36-35-15</inkml:trace>
  <inkml:trace contextRef="#ctx0" brushRef="#br0" timeOffset="6512.1466">26441 4022 0,'0'0'0,"35"0"16,53 0-1,-53 0-15,1 0 16,-1 0-16,0 0 16,-17 0-16,70 0 15,36-36 1,17 36-1,-71 0-15,-17-35 32</inkml:trace>
  <inkml:trace contextRef="#ctx0" brushRef="#br0" timeOffset="7215.6843">26935 3387 0,'0'88'78,"0"-18"-62,0 72-16,0 175 15,0-17 1,0-124-1,0-105 1,0-36 15</inkml:trace>
  <inkml:trace contextRef="#ctx0" brushRef="#br0" timeOffset="9240.7226">28363 2963 0,'-17'0'47,"17"53"-31,0 35-16,0-17 15,0 17-15,0 36 16,0 34-1,0-16-15,0 634 32,0-706-17,0 18-15,0 18 32,0-18-17,17-70 1,-17 17-16,0 1 15,18-36 17,35 0 77,-53-36-93,0 19-1,35-36-15,-35-18 16,88-105 0,-52 141-16,-1-54 15,-17 1 1,-1 35-1,36 0 1,-35 36 0,-1 17 46,19 0-31,-19 0-15,19 0 31,-1 0-31,0 0 15,18 0 0,-35 17-31,17 1 16,0 35 15,-17-53-15,17 35-16,-17 36 15,-1-71 1,1 106-1,0-106 1,-18 35 0,0 18-1,-18-36 1,-35 36 0,-35 0-1,-36 35 1,36-35-1,-176 18 1,123-18 15,-53-36-15,52 54 0,107-71-1,0 0 1,-36 0-1,36 0 1,-35 0 0,52 0-1,0-18 1</inkml:trace>
  <inkml:trace contextRef="#ctx0" brushRef="#br0" timeOffset="133799.8909">25347 3175 0,'0'-18'63,"-35"18"-48,-18 0 1,35 53 0,-52 18 15,52-54-31,-53 125 31,71-107-31,-70 71 31,-1-36-15,71-34-16,0-1 16,-17 18-1,-1-36 1,18 1-1,0 17 1,0 1 15,0-1-15,0 0 0,0 36-1,0 123 1,53-53-1,88 53 1,-106-124 0,36 19-1,-53-54 1,17-18 0,-17 1-1,-1 0 1,1-18 46,35 35-62,-18-35 16,-17 0 0,105 35-1,-52-35 1,-1 0-1,-34 0 1,-1 0 0,0 0-1,53 0 1,-35 0-16,88-88 16,-88 70-16,18-52 15,-36 35-15,71-71 16,-18 18-1,-53 17 1,1 1 0,-36-19 15,0 54-15,0 0-16,0 17 15,0-17 1,0-36-1,-71 1 1,0-1 0,-123-123-1,159 159-15,-71-18 16,53 0 0,18 18-16,-18-18 15,0 18 1,0-18-1,-105-71 1,87 54 15,1-19-15,17 54 0,17 0-16,19 35 62</inkml:trace>
  <inkml:trace contextRef="#ctx0" brushRef="#br0" timeOffset="135760.6724">20514 4745 0,'18'0'125,"17"0"-110,0 0 1,124 0 0,-141 0-16,70 0 15,-53 0-15,0 0 16,1 0 0,-1 0-1,18 0 16,158 0 1,-175 0-32,-1 0 15,0 0-15,1 0 16,-19 0-16,54 0 16,-36 0-1,0 0 1,1 0 15,-1 0 78,0 0-93,0 0-16</inkml:trace>
  <inkml:trace contextRef="#ctx0" brushRef="#br0" timeOffset="136735.8743">21290 5098 0,'18'0'78,"-1"17"-62,-17 1-16,36-18 15,17 18-15,123 70 32,-88-35-17,124 123 17,-159-141-32,-71-35 140,-17 0-124,0 36-16,-1-36 15,1 0-15,0 0 16,-36 17 0,71 1-1,-35-18 17,-18 18-17,35-1-15,-17-17 16,0 0-1,-18 18 1,-71 52 0,19-17-1,52 0 1</inkml:trace>
  <inkml:trace contextRef="#ctx0" brushRef="#br0" timeOffset="137991.0637">22631 5521 0,'0'-18'63,"-18"18"-1,-17 0-31,-1 0-15,-175 212 15,158-159-31,0 35 16,18-53-16,35 1 16,0-1-1,0 0 32,0-17-16,35-18-15,36 0-16,-54 0 16,18-35-1,-17 17-15,17 18 16,-17-18-16,-18 1 15,35 17 1,1 0-16,-19 0 16,1-18-1,-1 0 17,1 1-32,-18-1 31,0 0-31,18-17 15,-1 35 48,-17-35-47,0 17-16,-17-35 15,17 18 1,0 0-1,0 0 1,0-1 15,0 19 1</inkml:trace>
  <inkml:trace contextRef="#ctx0" brushRef="#br0" timeOffset="138663.2856">25665 6456 0,'88'53'94,"-53"35"-94,18 0 15,-18 0-15,1-52 16,-1 69-1,0-105 64,71 0-64,-88-52 1</inkml:trace>
  <inkml:trace contextRef="#ctx0" brushRef="#br0" timeOffset="139247.8413">26617 6156 0,'0'35'47,"-88"53"-31,-89 89 0,19-71-16,-1 52 15,-17 54 1,-18-18-1,105-88 1,36-53 0,36-53 46,-18 0-46,-1 0-16,1 0 15,0 0-15,17 0 16,-52 0 0,34-35-1,1-36 1</inkml:trace>
  <inkml:trace contextRef="#ctx0" brushRef="#br0" timeOffset="140064.4185">29845 5838 0,'0'0'16,"-123"0"-16,-36 0 0,18 0 16,-142 0-1,-122 0 16,405 18 126,0 17-157,35 36 15,0-36-15,53 0 16,-52 1 0,34 17-1,19-18 1,-54 0-1,18-17 1</inkml:trace>
  <inkml:trace contextRef="#ctx0" brushRef="#br0" timeOffset="141102.3939">30004 6350 0,'0'0'0,"-53"53"31,53-35-31,0 17 16,0 0 0,0-17 15,106-18-15,35 0-1,282 0 16,-388-71-15,-35 1 0,0 34-1,0 1-15,0 0 32,0 0-17,0-1 16,0 19 1,-35 17-17,17 0 1,-17 0 31,0 0 78,0 0-110,-54 0-15,19 0 16,-18 0-16,17 0 16,-70 35-1,88 0-15,-35-35 32,53 35-32,-1-35 0,19 18 15,-36 0 1,53 17-1,-88 18 1,70-35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2:28.121"/>
    </inkml:context>
    <inkml:brush xml:id="br0">
      <inkml:brushProperty name="width" value="0.05292" units="cm"/>
      <inkml:brushProperty name="height" value="0.05292" units="cm"/>
      <inkml:brushProperty name="color" value="#FF0000"/>
    </inkml:brush>
  </inkml:definitions>
  <inkml:trace contextRef="#ctx0" brushRef="#br0">14852 11730 0,'-35'-18'172,"-1"18"-156,-34 0-16,70 18 15,-88 17 1,52-35 15,1 35-31,0-35 16,35 18-16,-18 0 16,1-18-1,-89 106 16,0-36 1,88 18-1,1-70-15,-36 0-16,17 17 15,19 18 16,-36-18-15,53-17 0,-35 17-1,35-17 1,-18-1 0,0 36-1,1 18 1,-19-54-1,1 54 1,35-1 0,0-34-1,0-1 1,18 53 15,35-70-31,229-18 31,-141 0-31,282 0 16,-140 0-16,-1 0 16,282 0-1,1 0 1,-160-88 0,-158 88-1,-123 0 1,-71 0-1,-18 0 1,0 0 0,0 0-1,18 0 1,53 0 0,-53 0-1,159 0 1,88 17 15,70 36-15,-194-18-16,-52-17 15,35-18 1,105 0 0,-140 0-1,-18 0 1,-36 0-1,1 35 1,52-35-16,-52 0 16,87-17-1,-122 17-15,87 0 16,-52 0 0,35 0-1,-18-36 1,106-16 15,-124 16-15,-34 36-1,-1-35 1,53 0 0,0 35-1,1 0-15,-19-36 16,18-16-16,-52 52 0,34 0 15,-35 0 1,-52 0 172,-54-36-188,-17 36 15,17 0-15,-17 0 16,-141-53-1,-71 18 1,0-71 0,-141 53-1,-88-70 1,123 70 0,-17 0-1,194 18 1,105 35 15,-34-36-31,-36 19 16,52 17-16,72 0 15,-212-35 1,88-18 0,-18 53-1,0 0 1,54 0-1,-1 0 1,53 0 0,-18 0-1,54 0 1,52 0 0,-17 0-1,0 0-15,-36 0 16,36 0-1,0 0 1,-1 0 0,1 0 15,0 0 63,0 0-94,-1 0 15,-34 0-15,34 0 16,-34 0-16,-54 0 16,54 0-1,35 0 16</inkml:trace>
  <inkml:trace contextRef="#ctx0" brushRef="#br0" timeOffset="3410.9447">28222 10936 0,'-35'0'15,"-18"0"1,18 0 0,-1 0-1,-52 0-15,-88 0 31,141 0-31,-18 18 32,-53 52-1,71-34-15,17-19 15,18 18 16,0 1 15,0-1-46,18 0 31,17 1-32,0-1 17,53 35-17,-35-70 1,35 36-1,-52-1 1,34 36 0,-34-36-1,-19-18 1,107 19 0,-71-19-1,-18 19 1,88 17-1,36 0 1,141-18 0,123-35-1,124 0 1,-265 0 0,-123 0-16,70-18 15,-140 18 1,34 0-16,-52-35 15,-36 35 17,0 0-1,-52-53 94,-19 18-125,1 35 16,-53-89-16,-53 1 15,-18 53 1,-18-53-1,1 35 17,-36 53-17,-17-35 1,0 35 0,70-53-1,124 53-15,-36-18 16,18 0-16,-17 18 15,34 0 1,-87-35 0,-89 35-1,177-53 1,-53 53 0,17 0-1,54 0 16,-19 0-15,1 0 0,0 0-1,-53 0-15</inkml:trace>
  <inkml:trace contextRef="#ctx0" brushRef="#br0" timeOffset="6812.0993">4039 11818 0,'0'18'218,"18"35"-202,17-18 0,1 18-1,-1-18 1,-18-17-16,1-18 15,35 17 1,-18 19 0,53 52 15,1 0-15,-54-88-1,71 35 1,-71 1-1,36-1 1,-54 0 15,54 0-15,-1-35 0,54 71-1,-54-71 1,-17 35-16,-35-35 15,17 0-15,0 0 16,1 0 0,87 53-1,-17-18 1,229-35 0,-35 0-1,-88 0 1,70 0-1,71 0 1,-1 0 15,72 0-15,-265 0-16,17 0 16,-141 0-16,1 0 15,16 0 1,72 0-1,-18 0 1,17 0 0,-70 0-1,0 0 1,0 0 0,18 0-1,52 36 1,36-36-1,0 0 1,-89 0 0,54 35-1,-89-35-15,0 0 16,0 0 0,1 0-1,-1 0 1,0 0 62,-52 0 0,-19 0-62,1 0-16,-71 0 15,36-53 1,-71 0 0,52 0-1,-193-70 1,88 52-1,18-17 1,-89 70 0,265 1-16,-159-19 15,106 19 1,36-1-16,-18-17 16,-36 35-1,-17 0 1,52-35-1,-16 17-15,-90-35 16,-34-35 15,-71-18-15,-53 18 0,36 0-1,-1 17 1,53 71-1,89-53-15,-71 53 16,123 0-16,-17 0 16,-71 0-1,1 0 1,34 0 0,18 0-1,-17 35 1,-124-17-1,123 0 17,-105-1-17,123 1 1,71-18-16,-53 35 16,17-35-16,-70 0 0,71 0 15,-54 53 1,1-17-1,34-19 1,37 1 0,-1-18-1,35 17 17,0 1-32</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6:04.846"/>
    </inkml:context>
    <inkml:brush xml:id="br0">
      <inkml:brushProperty name="width" value="0.05292" units="cm"/>
      <inkml:brushProperty name="height" value="0.05292" units="cm"/>
      <inkml:brushProperty name="color" value="#FF0000"/>
    </inkml:brush>
  </inkml:definitions>
  <inkml:trace contextRef="#ctx0" brushRef="#br0">16598 16704 0,'0'18'109,"-35"-18"-93,0-18-1,-1 18 1,1 0 0,0 0-16,-53 0 15,17 0 17,18 0-17,35 18 1,1-1 15,17 1-15,-35-18 15,-18 18 0,53 17 94,0 0-125,0 18 31,35-18-15,0 1 0,0-1-1,1 0-15,-1-35 16,-17 18-16,35 88 31,105-53-15,-52-1-1,-35-16 1,-54-36-16,36 17 16,-35 1-16,0 17 15,158 1 1,-17-36 0,70 52-1,124-52 1,-71 0-1,0 0 1,18 0 0,-194 0-1,0 0 1,-71 0 15,36 0-15,-36 0-1,53-17-15,53 17 16,-106 0-16,54 0 16,-1-53-1,18 53 1,-18 0 0,35 0-1,18 0 1,36 0-1,-1-35 1,-17 35 0,-71 0-1,-17-36 1,-18 36 0,-36-17 15,1-1 0,17 18 0,-17-18-31,0 1 16,-1-18 0,1 35-16,-1-18 15,54-17 1,-36-1-1,1 1 1,-1 0 0,-18 0-1,1 17 1,-18-17 31,0 17 0,0-17-32,0-1-15,-35-34 32,-53 35-17,52-1-15,-52 36 16,-18-53-16,-123 0 15,88 1 1,70 52-16,-246-89 16,88 36-1,-18 53 1,17-52 0,-17 52-1,18 0 16,-36 0-15,142 0 0,52 0-16,36 0 15,-53 0-15,35 35 0,0-35 16,-70 35 0,52 0-1,1 1 1,34-36-1,1 0 1</inkml:trace>
  <inkml:trace contextRef="#ctx0" brushRef="#br0" timeOffset="3403.4985">17886 5415 0,'-35'0'16,"-1"0"15,1 0-16,-71 18 1,0 123 15,89-35-31,-54-36 16,-35 71 0,-35 106-1,71-176 1,-1 105-1,-35-17-15,71-53 16,-124 123 0,71 0-1,-18 18 1,18 0 0,35-158-16,0 52 15,18-71-15,35 36 16,-71 18-1,71-19 1,-53 19 0,18-54-1,35 1-15,-35 52 16,35-87 0,0-1-16,-35 71 31,35 17-16,0 36 1,0-106 0,0 70-1,0-52 1,0 0 0,0-19-1,17 1 1,-17 18-1,0-36-15,0 36 16,18-18 0,-1-36-16,-17 19 15,0-1 1,0 0 15,0-17-15,0 17-1,0 36 1,36 17 0,-36-18-1,35 19 1,-17-54 0,-1-18-1,1 36 1,53-35-1,-1 70 1,71-52 0,-88 34-1,-18-35 17,36-17-17,-71 0 1,35-18-1,106 0 1,-52 35 0,-1-17-1,18 17 1,-89-18 0,89 19-1,-35-36 1,-1 35-1,18 36 1,1-36 0,16 53-1,-69-70 1,-1-18 0,53 0-1,-70 0 1,35-18-1,17-17 1,-17-71 0,53 18-1,-71 0 1,18-71 0,-18 88-16,-35 36 15,89-177 1,-36 18-1,-18-35 1,71-18 0,-106 176-16,0-211 15,0 247 1,0-89-16,0-246 16,0 88-1,0-71 16,0 106-15,0 71 0,17-71-1,1 106 1,17 70 0,-17-123-1,-1 141 1,-17 18-16,0 0 15,0 17 1,0-17 0,0-1 15,18 19-31,-18-18 16,0-18-1,0 35 16,0-53-15,0 36 0,-106-124-1,71 36 1,35 52 0,0 36-16,0-124 15,0 71-15,0 18 16,0-54-1,0 71 1,0-17 0,0 34 15,-35 1 110,17 17-126,-17 18 1,0 0-1,-1 0-15,-34 0 16,-1 0 0,1 0-1,-1 0 1,18 0 0,-106 0-1,-52 0 16,70 0-15,35 36 0,-18-1-1,107-17 1,-1-18 62</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47:59.063"/>
    </inkml:context>
    <inkml:brush xml:id="br0">
      <inkml:brushProperty name="width" value="0.05292" units="cm"/>
      <inkml:brushProperty name="height" value="0.05292" units="cm"/>
      <inkml:brushProperty name="color" value="#FF0000"/>
    </inkml:brush>
  </inkml:definitions>
  <inkml:trace contextRef="#ctx0" brushRef="#br0">16969 12506 0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2:54:58.098"/>
    </inkml:context>
    <inkml:brush xml:id="br0">
      <inkml:brushProperty name="width" value="0.05292" units="cm"/>
      <inkml:brushProperty name="height" value="0.05292" units="cm"/>
      <inkml:brushProperty name="color" value="#FF0000"/>
    </inkml:brush>
  </inkml:definitions>
  <inkml:trace contextRef="#ctx0" brushRef="#br0">22878 2981 0,'35'35'157,"53"1"-142,-53-1 1,1-35-16,-1 0 0,0 35 15</inkml:trace>
  <inkml:trace contextRef="#ctx0" brushRef="#br0" timeOffset="704.9635">23354 2628 0,'0'-17'0,"35"17"32,0 0-1,1 0-31,-1 0 15,0 0 1,-17 17 15</inkml:trace>
  <inkml:trace contextRef="#ctx0" brushRef="#br0" timeOffset="1186.2349">24148 2381 0,'35'0'16,"0"0"15,-17 0-15,-1 18-1,19 0 1,-1 17 0</inkml:trace>
  <inkml:trace contextRef="#ctx0" brushRef="#br0" timeOffset="1736.3477">23689 3281 0,'88'53'15,"-53"-53"1,18 17-1,-35 1 1</inkml:trace>
  <inkml:trace contextRef="#ctx0" brushRef="#br0" timeOffset="2201.5363">23971 3898 0</inkml:trace>
  <inkml:trace contextRef="#ctx0" brushRef="#br0" timeOffset="3017.1144">27393 3775 0,'53'-18'47,"-18"18"-31,1 0-1,17 0-15,-36 18 16,36 17 0,-18 0 15,-17 1 0,0-19 47</inkml:trace>
  <inkml:trace contextRef="#ctx0" brushRef="#br0" timeOffset="3489.5008">28222 3739 0,'36'0'31,"-1"36"-16,18-1 1,0-17 0,-18 17-1,-17 35 1,17-34 0</inkml:trace>
  <inkml:trace contextRef="#ctx0" brushRef="#br0" timeOffset="4004.0853">27376 4974 0,'17'88'109,"-17"-70"-93,0 17 0,0 1-1,0-1 1,0 0-16</inkml:trace>
  <inkml:trace contextRef="#ctx0" brushRef="#br0" timeOffset="4529.286">26864 4745 0,'0'17'110,"0"19"-17,0-1-93,-18-17 16</inkml:trace>
  <inkml:trace contextRef="#ctx0" brushRef="#br0" timeOffset="5168.7864">26511 4128 0,'36'0'47,"34"17"-31,-70 1 15,53-1 0,-35 1 16</inkml:trace>
  <inkml:trace contextRef="#ctx0" brushRef="#br0" timeOffset="6353.2654">23989 3845 0,'0'18'157,"35"88"-157,-35-89 15,0 19-15,18-36 78</inkml:trace>
  <inkml:trace contextRef="#ctx0" brushRef="#br0" timeOffset="7317.5019">24306 3104 0,'18'-17'15,"35"34"17,-35-17-17,17 36 1,0-36-1,-17 17-15,-1 1 16,1 0 0,17 17 15,1-35 31</inkml:trace>
  <inkml:trace contextRef="#ctx0" brushRef="#br0" timeOffset="8201.0329">25312 3704 0,'-18'0'109,"18"35"-93,0 36-16,18-71 16,17 35-1,-35 1 48,35-1-32,-35 0-15,36 0 15,-19 36-15,1-53-16</inkml:trace>
  <inkml:trace contextRef="#ctx0" brushRef="#br0" timeOffset="9248.9782">25841 3157 0,'18'-17'109,"17"17"-109,0 0 16,-17 0-16,17 0 15,0 0-15,1 0 47,-19 0 16,1 0-48,35 0-15</inkml:trace>
  <inkml:trace contextRef="#ctx0" brushRef="#br0" timeOffset="13641.8146">23865 3281 0,'0'35'297,"-17"-17"-125,-19-18-94,1 0-31,18 0 0,-19-53 140,36 35-171,0-17 15,0 17-15,36-17-1,-1 35-15,0-35 16,0 35 0,1 0 171,-19 0-140,-17 17-16,0 19-15,0-1 78,0 0-79,0-17 1,-17-1 0,17 19-1,0-1 1,-18-35 46,18-18 329,0-17-329</inkml:trace>
  <inkml:trace contextRef="#ctx0" brushRef="#br0" timeOffset="15728.0039">23883 3122 0,'0'35'172,"0"1"-172,0-1 16,0 0-1,0 0 1,0-17 31,-18-18-31,18 35-1,0-52 251,-17-36 124,-19 18-249</inkml:trace>
  <inkml:trace contextRef="#ctx0" brushRef="#br0" timeOffset="21265.7604">23760 2293 0,'-18'-18'187,"-17"18"-156,-18 0-31,35 18 63,0 0-32,1-18-15,-18 0 15,35 17 32,-18 1-48,-53-18 1,54 18-16,-1-1 0,-35 1 15,36 0 1,-1-1 47,-17-17-48,17 18 1,0-1-16,-17 19 31,0-1 110,0-35-79,-1 0-31,1 35 1,17-17-17,1 0-15,-1-1 32,18 1-17,-18-1 32,18 1-16,0 17-15,-17-17 0,-1 0-16,0-1 46,1 1-30,17 0 15,0 17 16,0 0 16,0 0-48,0 1 1,0-1 31,0 0-32,0 1 1,0-19 0,17 1-16,-17-1 15,0 19 32,18-19-31,0 1 109,-18 17-78,35 1 31,-35-1-78,0 0 31,0 0-15,18-17-16,-1-18 15,-17 35 17,18 36-1,17-36-16,-17-17 1,0 35-16,17-18 16,0 0-1,-17-17 17,17 35-17,0-18 1,1 0 15,-1 1-15,-18-1-1,54 0 17,-18-17 30,-18 17-46,0 36 15,-17-71 0,35 35 0,-18-35 1,-35 18-17,53-1 63,18 1 1,-71 0 14,35-18-93,0-36 16,1 36 0,52-35-16,-18 35 15,-34 0 1,-1 0-1,-17-18 1,17 1 0,0 17 15,0 0 16,1 0-32,17-36 1,-36 36 0,19 0-1,-1 0 1,0-35 0,18 17-1,53-17 1,-36-35-1,54 34 1,-107 1 0,1 35-16,17 0 15,-17-18-15,-18 1 32,0-1-17,0-17 1,0 0 31,0 17-32,0-53-15,-18 54 16,1-19 0,-19-16-1,19-1 1,-1 35-16,1 0 15,17 1 1,-18-54-16,0 36 16,18-53-1,-35 52 1,35-34 15,0 35-15,0-36-1,0 1 1,-35 34 0,35 1-1,0 0 1,-18 35 156,18-18-157,-35-35 32,17 53-47,1-18 16,-1 1-16,0-1 16,1 1-1,-1-1 32,0 0-31,1 1-1,-19 17 32,-16-18-31,34 0-1,-17 18 32,-1 0-15,1 0-1,0-35 16,-1 35-32,1-35 17,0 35-17,17-18 32,18 1-31,-35 17-1,0 0 17,-18-18-1,35 0 63,-35 1-48,36-1 64,-19 18-63,1 0 15,-88 0 173,87 0-204</inkml:trace>
  <inkml:trace contextRef="#ctx0" brushRef="#br0" timeOffset="23352.6717">24112 2522 0,'0'-17'141,"36"17"-126,-1 17 32,0-17-31,0 0 31,-17 18 0,0 0-32,17-18 360,-17 17-359,-1 19-1,-17-19 1,36 18 15,-1 1 16</inkml:trace>
  <inkml:trace contextRef="#ctx0" brushRef="#br0" timeOffset="32873.0254">23777 3334 0,'0'-36'203,"0"1"-187,18 18 31,-1-1 0,1 0-32,-18-17 17,35 53 468,1 17-391</inkml:trace>
  <inkml:trace contextRef="#ctx0" brushRef="#br0" timeOffset="194316.3273">23442 2558 0,'-18'17'657,"-17"-17"-642,0 0 48,17 18-48,18 0 63,-17-18 32,17-36-79,0 19-15,0-1-1,17 18-15,1-18 32,0 1-17,17 17 360,0 0-359,18 17-1,-53 1 48,0 17 218,0-17-250,-35-18-15,-1 0 109,19 0-78,-36-18 15,53 1 1,0-19-47,18 19 46,-1-1-62,18-17 16,-17 17-16,0 18 15,-18 18 95,17-1-79,-17 19-15,0-19-1,0 1-15,0 0 31,-17-1-31,-1 1 63,18 17-47</inkml:trace>
  <inkml:trace contextRef="#ctx0" brushRef="#br0" timeOffset="195400.7714">23072 2187 0</inkml:trace>
  <inkml:trace contextRef="#ctx0" brushRef="#br0" timeOffset="195940.7002">23336 1993 0,'0'0'0,"0"35"47,36 1-31,-36-1-1,0 0 1,35 1 0,-35 34 15,0-35 0</inkml:trace>
  <inkml:trace contextRef="#ctx0" brushRef="#br0" timeOffset="196482.0009">23671 2099 0,'-53'35'156</inkml:trace>
  <inkml:trace contextRef="#ctx0" brushRef="#br0" timeOffset="196968.6256">22648 2187 0,'0'0'0,"0"53"31,36-18-15,87 89 15,-88-89-15,1-35 0</inkml:trace>
  <inkml:trace contextRef="#ctx0" brushRef="#br0" timeOffset="197465.7288">23178 2646 0</inkml:trace>
  <inkml:trace contextRef="#ctx0" brushRef="#br0" timeOffset="200464.5691">23671 1711 0,'-17'0'47,"-19"0"-31,1 0 0,0 0-16,0 0 15,-54 0 1,-16 0 15,69 0-31,-17 0 16,1 18-1,16 17 1,19-35 0,-19 0-1,1 0 16,17 18-15,-52-1 0,-1 18-1,54-17 1,-36-18 0,17 0-1,1 0 1,-35 35-1,52-17 1,0 0 0,-17-18-1,17 17 1,-17 36 0,0-53 15,17 18-16,18-1 48,0 54-47,18-71-1,17 35 1,-17 36-16,17-36 15,-17-17 1,17 17-16,0 0 16,1 36-1,-1-36 1,-18 18 0,1-35-1,0 35 16,-1-53-15,1 35 0,0 18-1,-1-36 1,1-17 15,0 18 0,-1 0 16,1-18 0,-1 17-16,1 1-15,17-18 15,-17 18 16,0-1-47,17-17 16,18 18-1,-35 0 1,17-1 0,0 36-1,0-53-15,1 0 63,-19 0-32,19 0-15,-1 0 77,-18 0-61,1-53 140,17 53-157,-17-17-15,-18-19 31,18 19-31,-1-1 16,19-17 0,-36 17-1,0 0 32,17 1-31,-17-1-1,0 1 1,0-19 0,18 19-1,-1 17 1,-17-36 15,0-17-15,-17 36-1,17-18 1,17-1 0,-17 1-1,0-36 1,0 1 0,0 35-1,0-1 16,0 1-31,0 0 16,0 17-16,0-17 16,0 0-1,0-1 1,0 19 218,0-36-234,0 17 16,0 1 0,0 0-1,0 0 1,0-1 78</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3:03:27.195"/>
    </inkml:context>
    <inkml:brush xml:id="br0">
      <inkml:brushProperty name="width" value="0.05292" units="cm"/>
      <inkml:brushProperty name="height" value="0.05292" units="cm"/>
      <inkml:brushProperty name="color" value="#FF0000"/>
    </inkml:brush>
  </inkml:definitions>
  <inkml:trace contextRef="#ctx0" brushRef="#br0">13688 1976 0</inkml:trace>
  <inkml:trace contextRef="#ctx0" brushRef="#br0" timeOffset="655290.3628">19861 2540 0,'-17'0'93,"17"18"-93,0 17 16,-18-17-16,-70 193 31,35-123-15,0-17 0,53-53 15,0-1-16,-35 36 1,17 0-16,1-35 16,17 17-16,-18-35 15,0 18 1,18 17 0</inkml:trace>
  <inkml:trace contextRef="#ctx0" brushRef="#br0" timeOffset="656048.7592">19967 2928 0,'0'0'0,"35"0"16,1 0 46,-1 0-31,0 0-15,36 0 0,35 0-1,-36 0 16,-34 0-15,-1 0 0,0 0-1,36 0 1,-54 0 0,1 0 15,0 18-31,-1-1 15</inkml:trace>
  <inkml:trace contextRef="#ctx0" brushRef="#br0" timeOffset="656977.477">19738 3298 0,'53'0'63,"-18"0"-63,53 0 15,36 0-15,-89 0 16,53 0-16,-17 0 15,35 0 17,-1 0-1,-69 0-15,70 0-1,-36 0 1,71 0-1,-70 0 1,-54 0 47,-17-35-48</inkml:trace>
  <inkml:trace contextRef="#ctx0" brushRef="#br0" timeOffset="658013.7209">20161 2346 0,'0'-18'31,"53"54"-16,-53-1-15,0 35 32,0 142-1,0-88 0,-17-71 0,17 88 1,0-106-32,0 0 15,0 18 1,0 0 0,0 53-1,0-36 16,0-34-31,-36 87 16,36-52-16,-53 17 16,53 71-1,-35-124-15,35 0 16,-35 0-16,35 1 125,-18-19-94,0 1-31,1 0 16,-18-18-1</inkml:trace>
  <inkml:trace contextRef="#ctx0" brushRef="#br0" timeOffset="659473.6433">20179 3563 0,'0'0'0,"0"18"16,0-1-1,0 1 110,0 53-93,18-54-32,17 1 15,35 105 1,54 36 15,-54-71 0,-52-70 16,17-18-16,-17 0 48,17 0-79,18-18 15,-35 18-15,17 0 16,0 0-1,-17-17 1,0-1 31,17-17-31,0-1-16,53-17 15,-70 36 1,0-1 78,-18-17-94,0 0 15</inkml:trace>
  <inkml:trace contextRef="#ctx0" brushRef="#br0" timeOffset="660697.4167">20867 2752 0,'0'-18'79,"35"18"-79,18-18 15,-35 1 1,17 17-1,18 0 17,88-36-1,-106 36-31,0 0 16,1 0 46,-1 0-62,0 0 16,1 0-1,-19-17 1,1-1 0,0 18-16,-1 0 15,36 0 1,-18 0 15,1 0 0,-1 0-15,0 0 31,0 0-32,1 0 1,-1 0-16,36 0 16,140-35-1,-175 35 1,-1 0 0</inkml:trace>
  <inkml:trace contextRef="#ctx0" brushRef="#br0" timeOffset="661377.4357">21625 2681 0,'-53'18'78,"53"70"-78,0-53 16,-35 1 0,35 34-1,0-17 16,0-35 94</inkml:trace>
  <inkml:trace contextRef="#ctx0" brushRef="#br0" timeOffset="662058.1276">21713 2681 0,'0'71'78,"0"-1"-78,0 18 16,53 71-1,-53 35 1,0-123-1,0-36 1,18 71 0,0-106-1,-18 17 110</inkml:trace>
  <inkml:trace contextRef="#ctx0" brushRef="#br0" timeOffset="662849.3295">21678 2910 0,'18'0'187,"35"-35"-187,-36 35 47</inkml:trace>
  <inkml:trace contextRef="#ctx0" brushRef="#br0" timeOffset="663474.7226">21661 3122 0,'0'18'172</inkml:trace>
  <inkml:trace contextRef="#ctx0" brushRef="#br0" timeOffset="664180.6939">21431 3316 0,'53'0'47,"88"-53"-31,106 18-16,-141 17 15,35 18-15,-53-35 16,-52 35 15,-19-18 0</inkml:trace>
  <inkml:trace contextRef="#ctx0" brushRef="#br0" timeOffset="665481.1895">22296 2716 0,'0'0'0,"17"-17"16,18 17-1,36-36 1,0 36 0,17-52-1,-53 52-15,0 0 16,1 0-1,-1 0 32,-17 0 47,-18 70-78,0-35-16,0 1 15,0 34 1,-53 36 0,0-18-1,17 36 1,-34-54-1,70-34-15,-18-19 16,-35 1-16,53 17 78,0 0-62,-17-17-1</inkml:trace>
  <inkml:trace contextRef="#ctx0" brushRef="#br0" timeOffset="666242.3506">22313 3016 0,'35'-17'109,"36"17"-93,-18 53-16,35-1 16,-70 1-16,105 18 15,-87-36-15,-1 0 16,0 1-16,0-36 16,-17 17-16</inkml:trace>
  <inkml:trace contextRef="#ctx0" brushRef="#br0" timeOffset="666785.5572">22419 3351 0,'-35'0'62,"-1"0"-46,1 0 0,-53 18-16,53 35 15,-18-35 1,-35 34-16,88-34 0,-53 0 16,-18 52-1,36-17 1,0-53-1,-1 18 1,-34-18 15,70 18-15,-18-1-16</inkml:trace>
  <inkml:trace contextRef="#ctx0" brushRef="#br0" timeOffset="667425.748">22331 3545 0,'17'0'16,"19"0"15,-19 0-15,-17 71-1,0-36 17,0 124-1,-17 17 0,-19 18 0,19-141-15,-1-53 47,18 18-17,-35-18 1,0 0-47</inkml:trace>
  <inkml:trace contextRef="#ctx0" brushRef="#br0" timeOffset="667929.9254">22137 3687 0,'-18'0'31,"1"17"-15,-1 1-1,-17 17 1,-1 36-1,1-71 1,-35 70 0,17-17-1,17-18 1,1-35 31,106 0 15,34 0-46</inkml:trace>
  <inkml:trace contextRef="#ctx0" brushRef="#br0" timeOffset="668619.7764">22754 3757 0,'-53'0'31,"36"18"-16,-1-1 1,18 1 15,-35 17 141,-36-17-141,18 0-15,36-1 0,-1 1-16,-53 52 31,-87 19-15,52-36-1,35-18 1,-35 18-16,54-36 15,34 1-15,-35 0 0,53-1 16,-35-17 0</inkml:trace>
  <inkml:trace contextRef="#ctx0" brushRef="#br0" timeOffset="669593.4079">23142 3440 0,'-35'0'47,"35"35"-16,0 0-15,-18-35-1,-35 18 1,0 52 0,-123 71-1,0-52 1,-1-19 0,142-70-16,17 18 15,18-1 1,-17 1 203,34 0-219,36 17 15,-17 0-15,69 1 16,-87-36-16,123 88 15,-35-35 1,-88 0 0,70 0-1,-53-53 48,53-36 31,-35-105-79</inkml:trace>
  <inkml:trace contextRef="#ctx0" brushRef="#br0" timeOffset="670145.7699">23495 1923 0,'0'17'110,"35"1"-95,1 17-15,16 18 16,-16-18-16,-1 1 16,-17 52-1,35-53 1</inkml:trace>
  <inkml:trace contextRef="#ctx0" brushRef="#br0" timeOffset="670528.4996">24324 2046 0,'0'35'16,"-35"1"-16,-36-19 15,18 36-15,-141 35 16,106 1 0,-229 69-1,34-34 1,107-71-1,70-36-15,53 1 16,-35 35-16,70-53 0</inkml:trace>
  <inkml:trace contextRef="#ctx0" brushRef="#br0" timeOffset="671017.3323">22807 2822 0,'0'0'0,"0"18"16,53 0-16,-35-1 15,87-17 17,37 0-32,140 0 15,-141 0-15,35 0 16,-35 0-16,-35 0 15,-70 0-15,-1 0 16,0 0 0,0 0 124,1 0-140,17 0 16,-1 0 0</inkml:trace>
  <inkml:trace contextRef="#ctx0" brushRef="#br0" timeOffset="671938.7074">23883 2028 0,'18'18'16,"-18"17"-16,0 36 15,0-1-15,0 72 16,0-54-16,0-18 15,0 19-15,0-19 16,0 18 0,0 89 15,0-142-31,-18 53 31,18-70 0,-18-18 16,1-18-31</inkml:trace>
  <inkml:trace contextRef="#ctx0" brushRef="#br0" timeOffset="672297.5085">23671 2875 0,'0'35'15,"-35"1"1,17-19-16,-17 19 15,-18 17 1,36-36 0,-1 1-1,-17 17 17,-106 18-17,52 18 1,37-54-1,52-34 32,0-19-47</inkml:trace>
  <inkml:trace contextRef="#ctx0" brushRef="#br0" timeOffset="672778.7992">24095 3087 0,'0'0'0,"35"0"16,0 0 15,18 17-15,-35 1 15,17-18-15,-17 18-1,-18-1 17,53 1-32,-18 17 15,36 1 17,-36-19-17</inkml:trace>
  <inkml:trace contextRef="#ctx0" brushRef="#br0" timeOffset="673292.5974">23389 3475 0,'18'0'78,"70"53"-78,53-53 16,-53 0-16,-17 0 15,17 0-15,71 0 16,-53 0 0,-89 0 124</inkml:trace>
  <inkml:trace contextRef="#ctx0" brushRef="#br0" timeOffset="673755.3718">23989 3369 0,'-18'0'47,"1"53"-47,-36 88 16,-36 35-1,89-70 1,-52-70-1,16-1-15,36 0 16,-17 18-16,-36-35 16</inkml:trace>
  <inkml:trace contextRef="#ctx0" brushRef="#br0" timeOffset="674285.9142">24201 3863 0,'70'35'62,"-52"18"-46,-1-35-16,-17 17 15,36 36 1,-1-1 0,18 18-1,-35-70 1,-18 0 0,35-18 77,53 0 17</inkml:trace>
  <inkml:trace contextRef="#ctx0" brushRef="#br0" timeOffset="675313.8621">25012 3545 0,'0'-17'47,"35"17"-47,-17 0 15,35 0-15,0 0 16,53 0-16,-36 0 15,18 0-15,-17 0 16,141-18 15,-89 0 16,-105 1-16,70 17-15,-18-53-16,19 53 16,69-35-1,-87 35 1,-36-36 46</inkml:trace>
  <inkml:trace contextRef="#ctx0" brushRef="#br0" timeOffset="676033.4306">26176 3104 0,'53'36'47,"-18"17"-32,1-18-15,34 35 16,-35-34 31,1-1-47,-19-17 15,-17 17-15,18 18 0,0-36 16,-18 19 0,0-1 46,0 0-15,0-17-31,-53 0-16,17-1 15,-34 1 1,35 0-16,-89-1 31,106 1-31,-70 17 16,71-35-16,-19 0 15,19 0 1</inkml:trace>
  <inkml:trace contextRef="#ctx0" brushRef="#br0" timeOffset="676744.713">27340 2540 0,'0'88'79,"0"-53"-64,0-17 1,-211 282-1,17-71 17,176-176-1</inkml:trace>
  <inkml:trace contextRef="#ctx0" brushRef="#br0" timeOffset="677433.8444">27340 3122 0,'-70'35'62,"34"1"-46,1 52-16,35 18 31,-53-53-15,18 17-1,17-35 1,1-17 0,-1-18-1</inkml:trace>
  <inkml:trace contextRef="#ctx0" brushRef="#br0" timeOffset="677962.1302">27287 3545 0,'18'0'63,"-18"36"-48,0-19-15,0 107 16,0-18 0,0-1-16,0 178 31,0-354 125</inkml:trace>
  <inkml:trace contextRef="#ctx0" brushRef="#br0" timeOffset="679466.262">27323 2769 0,'0'18'78,"35"35"-78,-17-53 16,-1 53-16,18 17 15,54 19 17,-89-54 14,17-35 1,1 0 0,0 0-47,-18-18 16,35-17-1,0 0 1,-35-1 15,18 19-31,17-19 32,-17-16-17,17 52 1,-17-18-1,-1 0-15,19 18 16,16-17-16,-34-1 16,53 18-1,-36 0 1,0 0 0,0 0 15,-17 0-16,17 0 1,1 0 0,-1 0-1,0 0 17,1 0-1,-19 0 16,-17 53-32,0 0 1,-17 70 0,-54-35-1,-17 1 1,-89 16-1,36-52 1,53 0-16,-35-53 16,105 0-1,-17 0-15</inkml:trace>
  <inkml:trace contextRef="#ctx0" brushRef="#br0" timeOffset="680154.3877">27658 3210 0,'17'0'16,"36"-17"31,-17 17-32,-36 17 204,-53 1-203</inkml:trace>
  <inkml:trace contextRef="#ctx0" brushRef="#br0" timeOffset="680569.7124">27622 3351 0,'159'0'47,"88"53"-31,582 53 15,-794-106-16,-158 0 32,35 53-31,-53-53-16</inkml:trace>
  <inkml:trace contextRef="#ctx0" brushRef="#br0" timeOffset="681233.0967">27464 3598 0,'17'0'16,"72"0"-16,-19 0 15,18 0-15,-17 0 16,17 0-16,-53 0 16,-17 0-1,17 0-15</inkml:trace>
  <inkml:trace contextRef="#ctx0" brushRef="#br0" timeOffset="681641.4922">27376 3951 0,'17'0'31,"54"0"-15,-36 0-16,177 0 16,17 0-1,-123 0 16,-71 0-15</inkml:trace>
  <inkml:trace contextRef="#ctx0" brushRef="#br0" timeOffset="682185.3214">27834 3792 0,'0'0'0,"18"0"31,-18 36-15,0-1-16,0 35 15,0-34 1,0 52-16,0-53 16,0 36-16,0 70 46,0-106-14,0-17 46,-18-1-78,1-17 47,-19 0-32,-34 0 1</inkml:trace>
  <inkml:trace contextRef="#ctx0" brushRef="#br0" timeOffset="682602.3463">27428 4304 0,'36'0'31,"-1"0"-31,0-35 16,1 35-1,-1 0 1,0 0 46,0 0-62,1-36 16,70 36 0,-1 0-1,19-53 1,-107 53 31</inkml:trace>
  <inkml:trace contextRef="#ctx0" brushRef="#br0" timeOffset="685978.6424">28787 2981 0,'0'-18'125,"35"18"-125,0 0 15,0 0-15,1 0 32,-19 0-1,19 0-15,-19 0-16,1 0 31,17 0 0,-17 0 0,-18 18-15,-53 0-16,-88 105 16,-36 18-1,54-70 1,88-18 15,17-53-15,-17 0 15,35 17-31,0 19 16,-18-19-1,-17 18 1,70-17 46,0 0-46,71-18-16,106 0 16,-177 0-16,0 0 15,18 35 204,-53-17-203,18-1-16,35 19 15,-53-19-15,35 19 16,-35-19 203,-106-17-219,-52 0 15,87 0-15,36 0 16,0 0 46,158 0 157,-88 0-203,1 0-16,-54 53 187,0-35-171,18 17-16,-35 0 15,17 18-15,1 0 32,-19 18-17,19-54 1,-1 1-16,18 0 109,35-18-93,36 0-16,17-36 16,0-52-16,54-35 15,16-18-15,-17-71 16,-52-35 15,-89 212-31,35-36 16,-35 89 124,0 17-140,-18 53 16,1 18-16,-1-88 16,-17 17-1,-1 0 1,36-17 31,18-18-32,70-71-15,-35-17 16,71-124 0,-54 89-1,1-18 1,-71 123-1,0 36 110,-18 52-109,18 19-16,0 52 16,0-71-1,-18 230 1,-17-106 0,0 0-1,35 0 1,-35-106-16,35-52 15,0-1-15,-18 18 16,0-35-16,18 17 16,0 0-1,-17-35 1,-36 53 0,18 18-1,-18 34 1,35-105-1,0 18 95,1-18-95,-1 0 1,-17 0 0,35-18 31</inkml:trace>
  <inkml:trace contextRef="#ctx0" brushRef="#br0" timeOffset="688622.88">30515 2981 0,'36'0'47,"34"0"0,71 71-31,-53-19-1,212 54 16,-194-53-15,-71-53 0,1 0-1,-1 0 1,35 0 0,-34 0-1,-1 0 1,-53 18 124,-17-18-124,-35 0-16,34 35 16,-87 0-16,70-17 15,-88 0 1,106-1 0,-1-17-16,1 18 15,0-18 1,-18 0-1,0 0-15,-71 35 32,54-35-17,35 0 63,52 0-15,18 0-63,1 0 16,158 0-16,229 0 15,230 0 1,-318 0-1,-300 0 17,-105 0 61,-89-17-77,106 17-16,-35-53 16,0 53-16,35-18 15,0-17 1,-35-36 0,-1 18-1,36 0 1,36 36-1,-36-1 1,53-52 78,-106 246 156,88 0-235,-70-123-15,0 141 16,35-53-16,53 0 16,-18-17-16,1-71 15,-36 35-15,53-53 16,0-52 125,-35-71-126,17-18-15,0 35 16,18 1-16,0 34 15</inkml:trace>
  <inkml:trace contextRef="#ctx0" brushRef="#br0" timeOffset="689022.0092">30815 3669 0,'-35'0'15,"0"0"1,-18 0 31,0 35-31,0 36-1,-106-18-15,106-36 16,-35 19-1,53-19-15,17-17 16,0 18 47,124-18-32,88-71-16,18 18-15,0 53 16,-124-35-16</inkml:trace>
  <inkml:trace contextRef="#ctx0" brushRef="#br0" timeOffset="690128.7652">31168 3722 0,'0'0'0,"18"0"47,17 0-31,0 0-1,36 0 16,-36 70 1,-106-17 140,-87 88-157,-142-88-15,212 18 16,-106 70-16,105-88 15,72 0 1,-1-53 78,-17 17-94,88 1 172,-36-18-172,19 0 31,-1 0-15,0 0-1,159-18 1,-88 18-16,-53-17 15,-35-1 64,17 18-79,35-35 15,-17-18 1,-53 35 78,-70 18-79,52 0-15,-17-35 16,0 35-1</inkml:trace>
  <inkml:trace contextRef="#ctx0" brushRef="#br0" timeOffset="690569.7143">30903 4198 0,'-35'0'63,"-35"0"-63,34 35 15,36 1 1,-53 105 0,0-88-1,18 70 1,0-52-1,17 17 1,1-71 0</inkml:trace>
  <inkml:trace contextRef="#ctx0" brushRef="#br0" timeOffset="691148.9304">30921 4727 0,'35'0'47,"1"0"-16,-1 18-15,-18-1 0,1 1-1,0-18 1,-1 18 31,54-18-32,-53 0 17,34 17-17,-34 1 1,0 0 0,35 35-1,17 17 1,54 54-1,-89-89 1</inkml:trace>
  <inkml:trace contextRef="#ctx0" brushRef="#br0" timeOffset="692687.7574">27940 5080 0,'0'-18'125,"-18"18"-109,-17 18-16,17 0 15,18 17 1,-17-17 0,-1 17 15,18 35 0,0-34-15,0-19 77,35-17-93,1 0 16,-1 0 0,18 0-1,-18 0 1,36 0 0,-54-70-1,1 52 1,0 0-1,17-17 1,-17 18 0,-1-1-1,-34-17 63,-19-1-62,19 19-16,-19-19 16,1 36-1,0 0 32,0 0-31,-1 0-1,1 0-15,17 0 0,-52 18 16,52-18-16,1 0 16,-36 53-1</inkml:trace>
  <inkml:trace contextRef="#ctx0" brushRef="#br0" timeOffset="693809.4948">27605 5592 0,'17'-18'32,"19"18"-17,52-53-15,-17 53 16,17-35-16,0 35 15,-53 0 1,-17 0-16,17 35 172,-35 0-156,0 1-1,-35-1-15,35 0 31,-35 36-15,35-36 0,-18-17 15,18-1-15,-35 54-1,-1-1 1,36 89-1,-35-124 1,17-35 93,1-17-77,-18-19-32,35-34 15,0-18 1</inkml:trace>
  <inkml:trace contextRef="#ctx0" brushRef="#br0" timeOffset="694521.9406">27852 5292 0,'0'17'47,"-18"36"-47,18-35 15,0 52-15,0 1 16,-35 17-1,35 36 17,-35 34 15,17-140-16</inkml:trace>
  <inkml:trace contextRef="#ctx0" brushRef="#br0" timeOffset="695010.3645">28593 5274 0,'-36'0'94,"36"18"-78,-17 35-16,-1-36 15,-17 19 1,17 16-16,1-34 0,-1 35 16,0-35-1,18-1 79</inkml:trace>
  <inkml:trace contextRef="#ctx0" brushRef="#br0" timeOffset="695689.1739">28945 4886 0,'0'53'16,"0"-18"-1,0 36-15,0 17 16,0-18-16,0 19 16,0 34-16,0-35 15,-105 177 1,52-1 15,0-105 0,-53 0 1,71-124-17,-1 1 16,1-1 1,17-18-1,-52-17 63,35 0-94,-36 0 15,36 0-15,0 0 16,-1 0-16</inkml:trace>
  <inkml:trace contextRef="#ctx0" brushRef="#br0" timeOffset="696684.8563">29298 5627 0,'35'0'63,"1"0"-63,34 0 15,71 53-15,53-53 32,-176 0-1,17 0 0</inkml:trace>
  <inkml:trace contextRef="#ctx0" brushRef="#br0" timeOffset="697194.3437">29827 5574 0,'0'70'46,"-35"72"-46,-18 334 32,0-300-32,-70 89 15,-18 229 17,141-389-17,-18-87 63,0-18-78,18-70 16,0-36-16</inkml:trace>
  <inkml:trace contextRef="#ctx0" brushRef="#br0" timeOffset="697736.8676">29386 6385 0,'-53'-17'109,"-35"52"-93,35-17-16,36-1 15,-19-17 1,19 0 0</inkml:trace>
  <inkml:trace contextRef="#ctx0" brushRef="#br0" timeOffset="698261.5988">29757 6068 0,'35'53'78,"-35"17"-63,0-34-15,18 16 16,-1-34 0,-17 35-1</inkml:trace>
  <inkml:trace contextRef="#ctx0" brushRef="#br0" timeOffset="698753.9007">30110 5821 0,'35'0'63,"35"0"-32,-52 0-31,88 0 31,0 0 0,-71 0-15,-17 0 31,-18 35-32</inkml:trace>
  <inkml:trace contextRef="#ctx0" brushRef="#br0" timeOffset="699243.7672">29757 6121 0,'17'35'31,"1"-17"-16,35-1 1,-18-17 0,1 0-16,69 0 15,107 53 1,-18 18 15,-70-71-15,-142 0 93,-17 0-93,-1 0-1</inkml:trace>
  <inkml:trace contextRef="#ctx0" brushRef="#br0" timeOffset="700068.9106">29757 6368 0,'0'0'0,"0"35"47,0 18-31,17-36-1,-17 54 1,0 0 0,0 34-1,0-69 1,0 52 0,0-35-16,0-18 15,0 0 1,0 1-1,0-1 1,0 0 0,36-52 343,-36-19-343,0 1-1,0 0-15,0-36 16</inkml:trace>
  <inkml:trace contextRef="#ctx0" brushRef="#br0" timeOffset="701168.2755">30127 6350 0,'18'0'46,"-1"0"-30,19 71 0,-36-1-1,0-52-15,-18 52 32,18-34-32,-35 17 15,35 17 1,-35-35-1,17 18 1,0-35 0,18 0-1,0 17 1,-35 0 0,35-17 62,-18-1-63,18 1 1,0 17 15,0 1-15,-17-19-1,-1 1 1,-52 17 0,70 0-1,-36 1 1,1-1 0,-36-17 93,36-18-93,-71-36-1,18-17 1,88 18-1,-106-71 1,53 18 0</inkml:trace>
  <inkml:trace contextRef="#ctx0" brushRef="#br0" timeOffset="701929.8053">30321 6703 0,'36'53'15,"-19"0"1,1-36-16,-1 36 16,1-53-1,17 35 1,-17 36-1,0-53 1,17 35 0</inkml:trace>
  <inkml:trace contextRef="#ctx0" brushRef="#br0" timeOffset="702667.5285">31397 5803 0,'0'0'0,"0"35"0,0 1 16,0 34-16,-35-17 15,35-18-15,-53 36 16,53-36-16,-35 54 16,17-37-16,0 19 15,-17-18-15,18 0 47,-1-36-47,-70 72 31,17-54 1</inkml:trace>
  <inkml:trace contextRef="#ctx0" brushRef="#br0" timeOffset="703145.9616">31485 6103 0,'36'0'47,"-1"0"0,0 0-32,1 0 1,-19 0 109</inkml:trace>
  <inkml:trace contextRef="#ctx0" brushRef="#br0" timeOffset="703583.1892">31291 6315 0,'0'17'94,"53"1"-94,-53 0 15,36-18 48,87 0-48,89-18 17</inkml:trace>
  <inkml:trace contextRef="#ctx0" brushRef="#br0" timeOffset="704064.917">31962 5891 0,'17'0'0,"-17"36"31,0-1-16,0 0 1,-53 36 0,-35 52-1,18-52 1,70-36 0,-18-17-16,0-1 15,18 1 79</inkml:trace>
  <inkml:trace contextRef="#ctx0" brushRef="#br0" timeOffset="704433.4463">32103 6227 0,'0'0'0,"70"-36"16,-52 36 15,0 0-31,17 0 16,0 0-1</inkml:trace>
  <inkml:trace contextRef="#ctx0" brushRef="#br0" timeOffset="704913.7916">31732 6262 0,'0'35'0,"18"18"15,-18-35-15,35 17 16,1 0 0,16 0-1,1 18 1,-17 0-1,-1-17 1,-17-19 47</inkml:trace>
  <inkml:trace contextRef="#ctx0" brushRef="#br0" timeOffset="705323.4112">31627 6650 0,'0'35'31,"0"0"-15,-18-17-1,-35 17 1,-35 54 0,35-54-16,0 18 15,-18-36-15,-17 19 0,53 17 16,-18-36 0,35 1-16,-52-1 15,70 1 1,17-18 78</inkml:trace>
  <inkml:trace contextRef="#ctx0" brushRef="#br0" timeOffset="705832.9003">31591 6862 0,'36'0'16,"-1"0"31,18 0-16,-36 17-31,36 1 31,-35-18-15,17 35 0,0 0-1,1 18 1,87 18 0,1 17-1,-89-88 1,-17 0 46,-54 18-30</inkml:trace>
  <inkml:trace contextRef="#ctx0" brushRef="#br0" timeOffset="706412.7966">30992 7214 0,'17'0'31,"18"0"-15,1 0 0,-1 0-1,18 0-15,53 0 16,-18 0-16,-18 0 0,19 0 16,-19 0-1,71 0-15,-35 0 16,-71 0 78</inkml:trace>
  <inkml:trace contextRef="#ctx0" brushRef="#br0" timeOffset="706977.3452">30692 7285 0,'17'0'78,"19"0"-62,34 0-1,-35 0-15,1 0 16,-1 0 0,18 17-1,-35 1 1,17-18-1,0 0 1,0 0 47</inkml:trace>
  <inkml:trace contextRef="#ctx0" brushRef="#br0" timeOffset="707969.6664">31327 7338 0,'17'17'32,"19"-17"30,16 18 16,1 17-62,-53-17 78,106-18-94,0-18 15,-18 18 1,-52-35-16,-54 35 219,-17 0-219,-1 0 15,-52 18-15,0 17 16,-88 0-16,-89-17 31,194-18-15,19 35-1</inkml:trace>
  <inkml:trace contextRef="#ctx0" brushRef="#br0" timeOffset="708475.3677">30992 7514 0,'17'0'109,"18"0"-93,1 0-16,-1 0 16,18 0-1,0 0-15,70 0 16,-87 0-1,34 0 1,36 0 0,88 0-1,124 0 1,-142 0 0,-141 0-1,-158 0 110</inkml:trace>
  <inkml:trace contextRef="#ctx0" brushRef="#br0" timeOffset="709649.4605">29510 7955 0,'0'18'62,"0"17"-46,0 53-16,0 18 31,35 282 0,53 0 0,-88-317 1,0-36-1,0-17-15,0 17-1,0 0 1,0 1 46,0-1-46,0 0 0,0 0 46,0-17-46,-17 0-16</inkml:trace>
  <inkml:trace contextRef="#ctx0" brushRef="#br0" timeOffset="710464.9658">29210 9260 0,'18'0'31,"17"0"-15,18 0 15,-18 36-31,-35-19 15,35 19-15,36 17 16,-53-1 15,70 54 1,0-35-1,-53-71 94,-17 17-125,0 1 47,70-53-32,0-18 1,35-18-16,89-34 16,-18 16-16,88-87 15,-211 141 1,-53 17 15,-18-70-15,-36 88 15,1 0-15,-53 17-16,-53 36 0</inkml:trace>
  <inkml:trace contextRef="#ctx0" brushRef="#br0" timeOffset="712050.9552">26846 10425 0,'18'-18'16,"17"18"-1,1 0-15,-1 0 16,18-35-16,53 35 15,-18-53 1,-18 53-16,71 0 0,71 0 16,-71 0-1,0-18 1,-123 0 15,35 18 0</inkml:trace>
  <inkml:trace contextRef="#ctx0" brushRef="#br0" timeOffset="712841.9739">26917 10866 0,'35'35'78,"-35"-18"-78,0 19 16,0 34 0,0 89-1,53 123 17,-53-211-17,0-1 1,0 1-1</inkml:trace>
  <inkml:trace contextRef="#ctx0" brushRef="#br0" timeOffset="714545.691">27164 10918 0,'0'-17'78,"123"-54"-62,36-35-16,-18 54 15,18-1 1,-124 53 15,-17-18 0,-18 0 48,35 18-64,-17 0 63,-18 36-62,0-1 0,0 0-16,-18 0 15,18 1 1,0 34-1,0-17 1,-35 124 0,35-72-1,0 1 1,0-70-16,0-1 16,-53 35-1,53-34 1,0 34-1,0-35 17,0 1 46,0-19-63,-18 1 1,1 0 218,-1-18-218,0 17 0,-17 54-1,35-53 1,-18-1 0,-52-17 93,35 0-93,-1 0-1,-17 0-15,36 0 16,-18-17 15,17-1 0</inkml:trace>
  <inkml:trace contextRef="#ctx0" brushRef="#br0" timeOffset="715513.6138">26741 11095 0,'0'-18'16,"35"18"-1,0 0 1,-17 0 0,17 0-16,0 0 15,1 0 1,69 0 0,37 0 15,87 0 16,-194 0-16,0 0-15,1 0-1,-1 0 1,35 0-1,19 0 1,-54 0 0,0 0-1</inkml:trace>
  <inkml:trace contextRef="#ctx0" brushRef="#br0" timeOffset="716665.4919">27640 10442 0,'0'0'0,"-18"0"31,-17 106-15,35-71-16,-17 159 16,-1-141-1,18-17 1,0-1-16,-71-18 15,71 72 17,0-19-1,0-35 0,0 36-31,0-36 16,0 1-1,0-1 1,0 0 0</inkml:trace>
  <inkml:trace contextRef="#ctx0" brushRef="#br0" timeOffset="717897.5265">26705 11483 0,'18'-18'62,"17"18"-46,53 0-16,124 0 31,300 0 0,-371 0 1,-106 0 61,53 0-77,-53 0 0,1 0-16,-19-17 46,-17-1-46,36 18 16,-1 0 0,18-18-1,-36 1 48,19 17-48,-1 0 126</inkml:trace>
  <inkml:trace contextRef="#ctx0" brushRef="#br0" timeOffset="718547.0706">29404 10442 0,'-35'71'47,"-18"17"-32,-35 0-15,35 0 16,17 1-16,-34-19 15,52-17-15,-17 18 16,17-54 31</inkml:trace>
  <inkml:trace contextRef="#ctx0" brushRef="#br0" timeOffset="719145.7559">30215 10495 0,'-17'0'63,"17"35"-47,0 1-16,35 105 31,0-18-16,1-87 1,-1-1 0,-35 0-1,0-17 48,0-1-48</inkml:trace>
  <inkml:trace contextRef="#ctx0" brushRef="#br0" timeOffset="720066.5438">29404 11007 0,'53'0'47,"70"0"-31,19 0-16,-54 0 16,-53 0-16,-17 0 140,-18 17-140,0 1 16,17 0-16,-17 17 31,0 0-15,0 0-16,0 18 15,0 88 1,0-70-16,0 70 16,-17-35-1,17-35 1,0 52-1,-36-105 1,36 17 0,0-17 62,-35-18-47,0-18-15,-36 0-1,36-17-15,0 0 16</inkml:trace>
  <inkml:trace contextRef="#ctx0" brushRef="#br0" timeOffset="720674.5676">29457 11148 0,'0'53'63,"0"-36"-63,-35 72 15,-18-1-15,17 70 32,19-52-17,-1-88-15,18 0 16,-35 17-1,17 35 1,-17-70-16,17 18 16,-17 17-16,35-17 15,-53 0 1,36-1 0,17 1 62,35-18-78,159-35 15,141-106-15</inkml:trace>
  <inkml:trace contextRef="#ctx0" brushRef="#br0" timeOffset="721873.5102">31080 10654 0,'35'0'93,"0"0"-30,1 0-47,34 0-16,-35 0 15</inkml:trace>
  <inkml:trace contextRef="#ctx0" brushRef="#br0" timeOffset="722394.5596">31538 10442 0,'18'0'63,"-18"36"-48,0-1-15,0 0 32,0 0-17,0 1 17,-18-19-17,18 1 1,-35 17-1,-36-35 1</inkml:trace>
  <inkml:trace contextRef="#ctx0" brushRef="#br0" timeOffset="723177.2546">30568 10848 0,'35'0'78,"36"0"-78,0 0 15,17 0-15,88 0 16,53 0-16,-17 0 16,141 0-1,-318 0 1,0 0 156,-52 0-47,-71 0-110,-53-18-15</inkml:trace>
  <inkml:trace contextRef="#ctx0" brushRef="#br0" timeOffset="724097.3067">31291 10354 0,'36'53'62,"-36"0"-46,17-18-1,1-17-15,-18 17 16,0 0 0,53 106 15,-18 89 0,-17-54 0,-18-141-15,0-17-16,0 17 78,0 1-62,0-1-1,0-17 1,0-1 0,0 54-1,17-54 1,1-52 93,-18-35-109</inkml:trace>
  <inkml:trace contextRef="#ctx0" brushRef="#br0" timeOffset="724800.919">31503 10883 0,'-35'-17'94,"-71"17"-78,35 52-1,36-52 1,0 53-1,-142 36 17,142-89-17,-88 35-15,87-18 16,1 19 15,53-36 172,52 0-203</inkml:trace>
  <inkml:trace contextRef="#ctx0" brushRef="#br0" timeOffset="725529.8681">31485 11007 0,'18'-18'0,"17"18"31,1 0 1,-1 0-17,0 0 1,0 0 0,1 0-16,52 0 31,-70 53-31,87-53 31</inkml:trace>
  <inkml:trace contextRef="#ctx0" brushRef="#br0" timeOffset="726650.0026">30798 11553 0,'17'-52'16,"1"52"-1,-1 0 1,19 0-16,-1 0 16,53-53-1,18 35-15,-88 0 16,17 18-16,53 0 15,194 0 1,89 0 15,-336 0 1</inkml:trace>
  <inkml:trace contextRef="#ctx0" brushRef="#br0" timeOffset="727920.9454">31521 11271 0,'0'18'94,"0"52"-79,-53-34-15,53-1 16,-36 124 15,36-106-15,0-18-16,-35 0 16,35 1-16,0-1 0,-35 0 15,35 0 1,0 1-1,-35-1 1,35 0 0,-36 0-1,19 18 1,-19 18 0,36-159 202,71-18-218</inkml:trace>
  <inkml:trace contextRef="#ctx0" brushRef="#br0" timeOffset="729421.968">31468 11359 0,'35'0'93,"0"18"-30,-17 0-48,0 35 1,52-18 0,-70-17-16,18 17 15,-1-18-15,19 54 16,34-53 0,-52-1-1,17 72 1,0-72-16,36 107 31,-36-107-15,1 19-1,-1-1 1,-35 0 0,35 0 15,0 18-16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3T03:20:33.396"/>
    </inkml:context>
    <inkml:brush xml:id="br0">
      <inkml:brushProperty name="width" value="0.05292" units="cm"/>
      <inkml:brushProperty name="height" value="0.05292" units="cm"/>
      <inkml:brushProperty name="color" value="#FF0000"/>
    </inkml:brush>
  </inkml:definitions>
  <inkml:trace contextRef="#ctx0" brushRef="#br0">31750 11042 0</inkml:trace>
  <inkml:trace contextRef="#ctx0" brushRef="#br0" timeOffset="214.2517">31750 11042 0</inkml:trace>
  <inkml:trace contextRef="#ctx0" brushRef="#br0" timeOffset="243976.1207">17004 13741 0,'0'17'172,"0"19"-141,-35-1-31,35 0 16,0 0 15,0 1-15,-36 34-1,19-17 1,-1-35 15,18 17 0,0 0-15,0 1 0,0-1-1,0 0 1,0-17 0,0 17 15,0 0-16,0 1 1,0-1 0,0 36-1,0-36 17,0 0-17,0 18 1,18-35-1,-18 17 1,17 18 0,36-18 15,-17-35 47,-19 0-62,1 18-16,-1 35 15,54-53 1,-36 0 15,1 0-15,-19 17-1,1 1-15,-1-18 32,19 0-1,34 0-15,1 0-1,-1 0 1,-34 0-1,-19 0 1,1 0 0,0 0 46,17 0-46,-17 0-1,-1-18 1,18 18 15,1 0-31,-19-17 16,-17-1 0,18 0-1,0 1-15,-1 17 0,1-18 16,0 0-1,-18-17 1,35-35 0,0 34-16</inkml:trace>
  <inkml:trace contextRef="#ctx0" brushRef="#br0" timeOffset="247666.7941">17145 13723 0,'-18'0'172,"18"-18"-157,0 1 1,36 17 0,-1 0-16,0 0 15,0 0-15,1 0 16,-19-36 0,54 1 15,-36 35 0,106 0 0,53-70 1,-158 70-1,-36-18-31,17 0 15,19 18 1,-1 0 0,0 0-1,0 0 1,1 0 0,-1 0-1,0 0 1,1 0-1,-19 0 1,54 18 78,-71 0 0,35 17-63,-35 0-16,0 0 1,0 1 0,0-1-16,35 71 15,-35-71 1,0 36 0,0-1 15,0-34-31,0 34 15,0-35 1,0 1 0,0-1-1,0 0 1,0 1 0,0-19 15,0 18 0,0 1-15,-17-1-1,17 0 1,-18-17-16,0 0 16,1-1 15,17 1 0,-53-1-15,18 19-1,-1-19 1,36 1 0,-17 0-1,-19 17 1,1-35 15,-18 18 0,35-1-15,-17-17 0,0 18 15,0-18-16,17 0 1,0 17 15,1 1-15,-19-18 62,1 0-47,0 0-15,0 0 31,17 18-32,18-1 17</inkml:trace>
  <inkml:trace contextRef="#ctx0" brushRef="#br0" timeOffset="248458.6558">17815 14252 0</inkml:trace>
  <inkml:trace contextRef="#ctx0" brushRef="#br0" timeOffset="263330.1536">16281 15169 0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26:08.922"/>
    </inkml:context>
    <inkml:brush xml:id="br0">
      <inkml:brushProperty name="width" value="0.05292" units="cm"/>
      <inkml:brushProperty name="height" value="0.05292" units="cm"/>
      <inkml:brushProperty name="color" value="#FF0000"/>
    </inkml:brush>
  </inkml:definitions>
  <inkml:trace contextRef="#ctx0" brushRef="#br0">2381 12524 0,'36'17'125,"-19"1"-110,1 35 1,35-36 0,-18 19-1,18-1 16,-53-17 48,88 35-48</inkml:trace>
  <inkml:trace contextRef="#ctx0" brushRef="#br0" timeOffset="1039.1135">3016 12030 0,'0'70'125,"-53"-17"-110,0 35 1,53 1-16,-88-1 16,53 229 15,0-264-31,-18 141 31,-53-141-15,71 35-1,-54 36 1,54 52 0,-18-105-1,18-36 1,35 0-1,0 1-15,0-1 94,0-18-94,0 19 16,0-1-16,0 0 15,0 1 1</inkml:trace>
  <inkml:trace contextRef="#ctx0" brushRef="#br0" timeOffset="2031.9571">3634 12682 0,'0'-35'78,"0"17"-62,70 18-16,-17-35 16,-35 35-16,35 0 15,-18 0 1,159 0 0,-159 0 30</inkml:trace>
  <inkml:trace contextRef="#ctx0" brushRef="#br0" timeOffset="2991.3827">3598 13035 0,'53'0'31,"-35"0"-31,35 0 15,106 0 1,-89 0 15,-35 0 79,1 0-110,-1 0 15,0 0 1,1 0 31</inkml:trace>
  <inkml:trace contextRef="#ctx0" brushRef="#br0" timeOffset="3993.1303">5380 11959 0,'-18'18'62,"18"70"-46,-53 71-16,53-53 15,-106 211 1,-35-35 15,141-158 1,-35-1-1,0-70-31,35-18 15,-18 54 1,1-1 0,17-53-16</inkml:trace>
  <inkml:trace contextRef="#ctx0" brushRef="#br0" timeOffset="5879.9833">5874 12136 0,'0'17'140,"0"71"-124,0-70-16,-36-18 16,1 35-1,0 1-15,0-36 16,17 17 0,0 36-16,-17-18 15,0 1 1,0-36 31,17 17-32,0 1-15,-17 0 16,35 17 0,-18-35-1,-17 0 63,0 0-62,17 18-16,1-1 62,-19-17 79,-17 18-141,53 70 422,0-35-422,0 53 16,0-53-1,71 17-15,-36 36 16,18 18-16,0-36 15,0 18 1,53 35 15,-53-88 1,-53-36-1</inkml:trace>
  <inkml:trace contextRef="#ctx0" brushRef="#br0" timeOffset="7351.3069">6491 12771 0,'18'0'0,"17"-36"16,71-34-16,-36-1 16,54-52-16,35 17 15,-1 0-15,36-35 16,0 0-16,-35 35 16,-88 53-1,17 0-15,-70 36 16,-1-1-1,-17 53 95,0 0-95,0 1 1,0 34-16,0 18 16,0-17-16,0 17 15,0 53-15,0 0 16,0 142 0,0-178-16,0 90 15,0-125 1,0-35-16,0 89 31,0-71-15,0 70-1,0-52 1,0 35 0,53-71-1,-53 0 1,0 53-1,0-70-15,18-18 32,-1 18-1,19-18 16,-1 0-32,36 0 1,-36 0 0,88 0-1,-52 0 1</inkml:trace>
  <inkml:trace contextRef="#ctx0" brushRef="#br0" timeOffset="8596.9923">8784 11942 0,'0'-18'125,"-17"18"-125,-107 0 16,71 18-16,-35 70 15,17-88-15,-17 0 16,-53 53-16,53-18 16,35 18-16,-35 0 15,0 17-15,35-70 16,-159 124 15,71-36 16,70-53-31,18 18-1,-17-18 1,-1 1 0,18-19-1,18 36 1,17-17 62,-17-1-62,18-18-16,-1 1 15,-17 17-15,17 36 31,-35-36-15,-17 53 0,17-70-16,53 17 15,-18-35-15,0 18 16,18 17 93</inkml:trace>
  <inkml:trace contextRef="#ctx0" brushRef="#br0" timeOffset="9472.8954">8961 12859 0,'52'-18'31,"-16"18"-15,-1 0-16,0 0 15,-17 0-15,35 0 16,-18 0 0,36 0 15,-36 0 16,-17 0 62,-1-18-93,1 1-1</inkml:trace>
  <inkml:trace contextRef="#ctx0" brushRef="#br0" timeOffset="11344.4245">9243 12823 0,'53'-17'125,"-18"17"-109,-17 0 0,17 0-16,0 0 15,0 0 1,1 0-16,17-18 15,-36 1 1,19 17 0,-1 0-1</inkml:trace>
  <inkml:trace contextRef="#ctx0" brushRef="#br0" timeOffset="12134.6549">9578 12083 0,'0'70'62,"-35"-35"-62,35 36 16,0 17-16,-18 18 16,-35-35-16,53 70 15,-88 123 1,-18 230 15,71-388 0,35-71 157,0 1-188,0-1 16,0 0-1</inkml:trace>
  <inkml:trace contextRef="#ctx0" brushRef="#br0" timeOffset="14335.5654">11024 11871 0,'18'0'31,"-18"18"-16,0 17 1,-71 212 15,36-159-31,-212 406 32,194-406-32,-70 124 31,88-142-31,-18 54 15,17-89 1,-17 18 0,36 0-1,-1-53-15,0 53 16,1-36 0,17 19-1,0-19 1,-35-17-1,17 0 1,0 18 78,54-89-16,-1 36-78,35-18 16,-34 18-16,-1 35 15,0-18 1,-17 1-1,35-1 1,-36 0 15,19 18 16,-1 18 0,-17 0-31,-1 17-16,19 18 15,-1-18 1,0 18 15,-17-53 16,-18 35-31,0 1 77,-18-1-77,0-17-16,-17-18 16,18 17-1,-1 1-15,-17-18 16,-36 35 0,18-17-1,36-1 1,-19-17-1,1 0 79,0 0-63,-18 0 110,17-35-125,1 0 15,18 17 141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3:15:31.947"/>
    </inkml:context>
    <inkml:brush xml:id="br0">
      <inkml:brushProperty name="width" value="0.05292" units="cm"/>
      <inkml:brushProperty name="height" value="0.05292" units="cm"/>
      <inkml:brushProperty name="color" value="#FF0000"/>
    </inkml:brush>
  </inkml:definitions>
  <inkml:trace contextRef="#ctx0" brushRef="#br0">12347 7144 0,'0'-18'31,"-35"18"16,0 0 16,17 0-48,-17 0-15,17 0 16,0 18-16,-34-18 16,16 0-1,-34 35 1,34 0 0,-87-17-1,0 52 1,34-17 15,1-53-15,-35 18-1,87 0-15,-17-18 16,36 17-16,-18 1 0,-18-18 16,0 18-1,0-1 1,17 19-1,-34-36 1,35 17 0,17 1 15,0-1 0,18 1 16,-17 53-31,-1-54-1,18 1 1,18 70 0,-18-35-1,70-18 1,-34 89-1,16-71 1,37 17 0,-54-17-1,-17-53 1,35 53-16,-18 0 16,0-18-16,18 18 15,18 88 1,-19-70-1,19-1 1,-18 19-16,-35-36 16,35-1-1,-18-16-15,0-1 16,18 36 0,-18-71-16,1 0 15,87 35 1,-17 0-1,70 0 1,-141 18-16,142-53 16,-107 36-1,-34-36 1,-1 0-16,18 0 16,-18 0-1,36 0 1,35 35-1,105-35 1,-52 0 0,-53 0-1,17 0 1,-52 0 0,-18 0-1,-18 0-15,106 0 16,-106 0-1,1 0-15,34 0 16,71 0-16,18 0 16,-88 0-1,17 0-15,18 0 16,-36 0 0,89 0-1,229 0 16,0 0-15,-88 0 0,-194 0-1,-18 0-15,-53 0 16,-17 0-16,52 0 16,19-18-1,122 18 1,-52-35-1,0 35 1,70-35 0,159 35-1,-53-106 1,1 53 0,-284 53-1,19-18-15,0 1 16,-54 17-16,36-18 15,-35 0 1,17 18 31,0 0-31,36-53-16,70 53 15,159-35 1,0-18-1,-106 18 1,-53-18 0,-88 18-1,0 35 1,-18 0 0,35 0-1,54 0 16,-124-18-31,141 0 16,-70 18-16,70-52 16,17 52-1,-87-36 1,-18 36 0,35 0-1,71 0 1,105 0-1,-34 0 1,-195 0-16,0 0 16,1 0-16,-1 0 15,18 0 1,-18 0-16,89 0 16,-1 0-1,-35 0-15,71 36 16,0-36 15,70 52-15,89 1-1,-124-17 1,105 17 0,125-53-1,-124 53 1,-159-1-16,-53-52 15,-18 0-15,72 0 16,-54 36-16,212 17 16,-142-18-1,125-35 1,-19 53 0,-105-18-1,-124-35 1,-17 0 15,17 0-15,0 0-1,1 0 1,-1 0-16,0 0 16,53 0-16,-17 0 15,35 0 1,-36 0-1,1 0 1,-36 0 0,36 0-1,-36 0 1,36 0 0,-1 0-1,71 0 1,89-53 15,-195 53-15,106-35-1,-88 17 1,88 1 0,-70 17-1,34 0 1,19 0-1,-89-53 1,71 53 0,-71 0-1,1 0-15,52-36 0,-71 36 16,72 0-16,-1 0 16,194-52-1,-123 52 1,-142-18-1,107 0 1,-107 1 15,19 17-15,-1 0 0,-17-18-1,-1 0 1,36-17-1,0-18 1,-18 18 0,54-36-1,-1-35 1,-35 89-16,0-18 16,-18-54-16,-17 72 15,-1 17-15,-17-18 31,18 0-15,-1 1 15,1-1-15,-18 1 125,-35 17-141,0 0 15,-36-36 1,36 36-16,-89-35 15,1-18 17,17 18-17,0-18 1,53 35 0,-70-17-1,17-18 1,35 53-1,-17 0 1,35 0 0,-70 0-1,17 0 1,35 0 0,-87 0-1,87 0 16,-35 0-15,-70-35 0,105 35-16,-87 0 15,69 0-15,19 0 16,-142 0 0,-70 0-1,-89 0 1,19 0-1,140 0 1,53 0 0,89 0-1,-54 0 1,71 0 0,-70 0-1,-1-88 1,54 88-1,35 0 1,-71 0 0,70 0-16,1 0 15,-71-36 1,53 36 0,-123-17-1,70-1 1,-17 18-16,-36-53 15,124 53-15,-1 0 16,-175-53 0,52 18-1,-70 35 1,17 0 0,141 0-16,-70 0 15,0 0-15,-106 0 16,-70 0-1,52 0 17,18 0-17,0 0 1,89 0 0,-1 0-1,53 0 1,-53-53-1,-35 53 1,-123 0 0,140 0-16,-140 0 15,140 0 1,-17 0-16,-17 0 16,34 0-1,19 35 1,34 1 15,18-36-15,36 0-16,-18 0 15,17 0-15,36 0 16,-159 0 0,-71 0-1,106 0 1,54 0-1,34 0 1,36 0 0,-89 0-1,107 0 1,-54 0 0,-35 0-1,-17 35 1,-89-35 15,89 35-15,-89 18-1,124-53 1,17 0-16,1 0 16,34 0-16,-34 0 15,-36 0 1,-53 0-1,-17 0 1,-1 0 0,72 0-1,-54 0 1,35 0 0,1 0-1,-124 0 1,53 0 15,70 0-31,-87 0 16,123 0-16,52 0 15,-70 0 1,71 0 0,0 0-1,-18 0 1,-88 0-1,70 0 1,1 0 0,52-18-1,0 18 1,-70 0 15,-18 0-15,-17-17-1,52-1 17,1-35-17,-1 36 1,-17-36 0,71 53-1,-19 0 1,-52-36-1,0 19 1,0-36 0,-1 17-1,37 1-15,-37 0 16,19 35 0,34-53-1,1 53 1,0 0 312,-36 0-250,18 0-78,-88-35 16,-17 35-1,105 0 17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30T03:21:27.067"/>
    </inkml:context>
    <inkml:brush xml:id="br0">
      <inkml:brushProperty name="width" value="0.05292" units="cm"/>
      <inkml:brushProperty name="height" value="0.05292" units="cm"/>
      <inkml:brushProperty name="color" value="#FF0000"/>
    </inkml:brush>
  </inkml:definitions>
  <inkml:trace contextRef="#ctx0" brushRef="#br0">22207 2293 0,'0'18'156,"0"17"-140,0-17-16,-70 87 16,-1 37-1,54-90-15,-19-16 16,36-1-1,-17-17 32,17-1-31,-36 19 15,19-36-31,-124 141 31,35-35 1</inkml:trace>
  <inkml:trace contextRef="#ctx0" brushRef="#br0" timeOffset="1080.9301">21819 2117 0,'36'17'78,"-36"1"-62,35 35 0,18 35-1,-53-53-15,35 54 16,-35-54 0,124 247 15,-89-247-31,-35 71 15,0-71-15,53 71 32,-36-106-17,19 36 32,-19-1-31,19 0-16,-1 18 15,0-18 1,0-35 31</inkml:trace>
  <inkml:trace contextRef="#ctx0" brushRef="#br0" timeOffset="2008.2004">25912 2381 0,'0'18'63,"0"0"-63,-53-1 15,-71 107 1,-476 264 15,212-177 1,318-175-1,70-1 31,-53-17-46,18 17-16,-1-35 16</inkml:trace>
  <inkml:trace contextRef="#ctx0" brushRef="#br0" timeOffset="2627.3021">24730 2593 0,'35'0'31,"36"53"-31,-19-18 15,160 106 1,-106-53-16,-53-70 16,53 53-16,70 105 31,-52-70-15,-89-71 15,0-17-16,-17-1 1,-1 1-16</inkml:trace>
  <inkml:trace contextRef="#ctx0" brushRef="#br0" timeOffset="3584.2551">23936 4551 0,'0'35'94,"-141"177"-63,106-159-31,-89 35 16,36-35-16,0-18 15,-36 36 1,71-1-16,36-52 0,-1-1 16</inkml:trace>
  <inkml:trace contextRef="#ctx0" brushRef="#br0" timeOffset="4336.7421">23372 4586 0,'52'-18'16,"19"18"-1,-36 0 1,71 0-16,-35 18 16,-36 17-1,71 36 16,-53-53-15,-18 17 0,36 35 15,-54-52-31,1 0 16,17 17-1,0 36 1,1-19-1,-1 19 1,-35-18 0,35-18-1</inkml:trace>
  <inkml:trace contextRef="#ctx0" brushRef="#br0" timeOffset="6993.7969">20743 4568 0,'18'-17'172,"0"-1"-157,-1 1-15,19 17 63,16 0-1,-52 35 126,0 0-188,0 0 31,0-17 188,-35-18-188,0-18 32,0-17-32,-1 0 63,19 17-16,17 1 15,35 17-61,0 0 15,-17 0-1,17 0 17,-17 0 15,-18 35 16,0-18-79,0 19 110</inkml:trace>
  <inkml:trace contextRef="#ctx0" brushRef="#br0" timeOffset="9666.6432">26300 4904 0,'-53'0'188,"17"17"-172,1 1-1,17 17 1,-34-35-1,16 18 1,1-1-16,17-17 0,1 0 16,-19 0-16,-87 0 31,176 0 63,-35-52-63,17 52-15,-35-18-1,17 0 1,19 18 78,-1 0-48,0 0 17,1 0-47,16 0 30,-34 18 1,0 0 110,-18 17-126,0-18-16,-18 1-15,-35 35 16,36-53 0,-1 0-1,0 0 1,-52 0 15,34-53 16,36 18-31,0 17-1,0-17 17,0 17-32,36 18 15,-1-35 1,88-53-1,-87 88 1,-1 0 0,-17 0 187,-18 53-188,-36-53 17,1 0 46,0 0-63</inkml:trace>
  <inkml:trace contextRef="#ctx0" brushRef="#br0" timeOffset="13145.1543">23424 6227 0,'0'-36'328,"0"1"-313,0 0-15,0-1 16,0 1-16,0 0 16,0 0-16,36-1 15,-1 1 1,-17 17-1,-1 18 32,1-17 16,0 52-16,17 18-32,-18-53 17,-17 35-17,0 0 1,0 1-1,0-1 1,0-17 15,0-1-15,0 19 0,-17-1 15,-1-17-16,1-1 1,-19-17 15,1 0 157,17 0-157,18-17 0,0-19-31,0-52 16,0 53-16,0-1 16,18 1-1,0 18-15,-1-1 31,-17 0 32,0-17-32,18 17 0,0 18 94,-18 36-109,0-19 0,0 19-1,0-19-15,-18 1 16,18 17 296,-35 0-296,35 1 0,0-19 359,17-17-266</inkml:trace>
  <inkml:trace contextRef="#ctx0" brushRef="#br0" timeOffset="19416.6433">20567 2117 0,'53'-18'234,"-18"18"-234,18 35 16,-18 1-1,1 16-15,17 19 16,-18-36-16,0 1 16,0-1-16,-17 35 15,35 1-15,-18-18 16,-17-53-1,52 159 17,-52-89-1,0-52-15,17 35-1,0-18 16,-35-17-31,0 17 16,18 18 15,-1-35-15,-17 17 0,36 0-1,-1 36 1,0-1-1,1 36 1,-36-71 0,88 53-1,-88-52 1,0-19 0,35 36-1,89 124 1,-89-107-1,-18-17 1,19-18 172,-1 1-188,36 17 15,-36 17 1,0-17-16,0 18 15,18 52 17,0-35-32,-35-35 31,52 71-15,-70-71-1,53 70-15,-17-70 16,-36 35-16,35-17 0,18 17 15,-18-17 1,0-19 0,1-16-1,-19 17 63,36-18-62,-18 0 0,1 1-1,-1 16-15,18-34 16,-18 17 0,1 1-1,-19-19 1,1 1 15,-1-18-15,19 0-16,-1 53 15,18-36 1,-35 1 0,17-18-1,53 35 1,-53-35-1,18 18 17,-35 0-17,17-18 79,0 0-78,-17 0-16,17 0 15,89 17 1,-124 1-16,35-18 16,36 0-1,-36 0-15,35 0 16,-34 0-1,-1 0 1,0 0-16,-17 0 31,17 0-15,-17 0 0,-1 0-1,1 0 1,0 0-1,17 0 17,36 0-17,17 0-15,-18-18 16,89 18 0,-141-35-1,17 35 1,53 0-1,-17-35 1,-1-1 0,-17 19 15,-17-1-15,-1-17-1,0 35-15,0-35 16,36 17-16,-71-17 15,18 17 1,17 0 0,53-52-1,-17 17 1,17-53 0,-53 36-1,53-54 1,-17 54-1,-36 34 1,36-34 0,-71 34 15,0 19-15,17 17-16,19-36 15,-36 1 1,70 0-1,-52-53 1,17 17 0,53 18-1,-88 18 1,36 0 0,16-36-1,-52 54-15,18-19 16,17-34-1,1-1 1,17-17 15,-36 88-15,18-71 0,1 1-1,-1-1 1,0 18-1,1 0 1,-19 1 0,36-1-1,-35 35-15,17 0 16,-35 1-16,53-72 16,0 1-1,-18 53-15,-17 17 16,17-35-1,-17 1 1,35-37 0,0 36 15,-1 18-15,-34-18-1,0 36 1,-1-1-1,1-17 1,0-1 0,-1-16-16,1 34 15,0 0-15,-1-35 16,1 36-16,17-36 16,0-18-1,1-17 1,34-18-1,18-17 1,-52 52 0,-1-17 15,0 70-15,-35-17-1,36-18-15,-36 35 16,17 1-1,1-1 1,-18-17 0,0 17 15,0 1-15,17-1-16,19-17 15,17-36 1,0-35-1,-1 53 1,-52 18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52:00.963"/>
    </inkml:context>
    <inkml:brush xml:id="br0">
      <inkml:brushProperty name="width" value="0.05292" units="cm"/>
      <inkml:brushProperty name="height" value="0.05292" units="cm"/>
      <inkml:brushProperty name="color" value="#FF0000"/>
    </inkml:brush>
  </inkml:definitions>
  <inkml:trace contextRef="#ctx0" brushRef="#br0">3651 10019 0,'-17'0'469,"-1"18"-453,0-1 15,18 18-16,0-17-15,0 17 16,0 1-16,0-1 16,0 0-16,18 0 31,-18 1 0,35-1-15,-35 0-1,18 18-15,35 0 16,-53-18 0,53 18 46,-18-53-31,0 0-31,1 0 16,-1 0-16,0 0 16,0 0-16,1 0 15,34 0 1,-34 0-16,-19 0 16,18 0-1,1 0 1,-1 0-1,0 0 1,1 0 47,-19 0-63,18-35 15,-35 0 1,0 17-1,0-52 1,-35-36 0,18 70 15,-19-52-15,19 53-1,-1 17 1,-35-35-1,35 36 48,18-18-16,0-1-16,0 1-15,-35 17 62,-18 18-78,-53-17 31,89-1-31,-19 18 16,19 0-16,-1 0 15,-17-18 1,17 1 0,-52 17-1,34 0 1,-16 0-1,34 17 17,0-17-17,-52 0 1,17 0 0,17 0-1,1 0 1,18 18-1,17 17 1,-36-35 0,19 18-1,-1 0 1,0-1 140</inkml:trace>
  <inkml:trace contextRef="#ctx0" brushRef="#br0" timeOffset="4031.8534">4004 10760 0,'-35'-18'250,"-36"18"-250,54 0 16,-36 0-1,17 0-15,19 0 16,-19 0 15,1 0 47,18 18-31,-1-1-16,0 1-15,18 53 15,0-36-31,0 0 16,0 0-1,0 1 1,0-1 0,18-17 77,0-1-77,-1 1-16,1-1 16,-1-17-1,19 0 1,-1 36 0,0-36-1,36 0 1,17 0-1,-17 0 1,-36 0-16,106 0 16,-53-53-1,36 0 1,-89 53 15,18-18-31,-18-17 16,-17 17 15,-1 18-15,-17-17 109,-53-1-110,36 0 17,-18 18-1,17 0-16,-17 0 1,-54 0 15,54-35-31,-18 18 16,53-19 78,0 1-79,-17 17 63,-1 1 1,0-1 108,-17 18-156,0 0-15,17 0 0,-17 0 46</inkml:trace>
  <inkml:trace contextRef="#ctx0" brushRef="#br0" timeOffset="8231.7951">3792 12665 0,'-17'0'94,"-36"17"-63,53 19-15,-35-1 0,35 35 15,-89 54 0,72 35 0,17-124-31,0 0 16,-36 36 0,36-1-1,0-17 1,0 71-1,0-18 1,0-36 0,0-35-1,0 1 1,0 70 0,0 17 15,0-88-16,0 1-15,0 16 16,0-16 0,36 52-1,-36-53 1,17 18 0,1-35-1,-18-1 1,0 19-1,0-1 1,0 0 0,18 36-1,-1-71 1,-17 35 15,0 0-15,18 18-1,-18-35 1,18 35 31,17-53-16,35 35 0,-52 18-15,0-53-16,-18 18 16,88 105-1,-53-88 1,18-17 0,0 35 15,-18-53 0,1 35-31,-1-35 31,0 0 16,0 0-16,1-17 1,-19-1-17,1 0 1,-18 1 0,0-19-16,0 1 15,35 17 16,-17-34-15,-1-1 0,19 17-1,-36 1 1,0 0-16,0 0 0,35-1 16,-35-17-1,35-35 1,-35 18-1,0-1 1,0 18-16,0-17 16,0 52-16,0-53 15,53 1 1,-53-1 0,0 1 15,35-1-16,-35 36 1,0-36 0,0 1-1,0 34 1,0 1 0,18 18-1,-18-54 1,0 0-1,0 1 1,0-1 0,0 18-1,0-70 1,0 17 0,0-35 15,0 35-16,0 18 1,0 53 0,0-36-1,0 54 1,0-19 0,0 1 15,0 17 94,-18 18-110,-17 0 1,0 0 0,0 0-1,-36 0 1,36 0 0,0 0-16,17 0 15,18 18-15,-35-18 31,-36 18-15,71-1 0,-70-17-1,-1 36 1,18-19 0,35 1 15,-17-18-16,17 0 1,1 17 0,-36 1-1,53 0-15,-35-18 32,17 17-17,0 1 16,-17-18-31,17 18 32</inkml:trace>
  <inkml:trace contextRef="#ctx0" brushRef="#br0" timeOffset="49368.9701">5609 10813 0</inkml:trace>
  <inkml:trace contextRef="#ctx0" brushRef="#br0" timeOffset="50904.6363">5450 13547 0</inkml:trace>
  <inkml:trace contextRef="#ctx0" brushRef="#br0" timeOffset="52511.5925">5803 14905 0</inkml:trace>
  <inkml:trace contextRef="#ctx0" brushRef="#br0" timeOffset="177936.8879">16316 12753 0,'0'18'250,"35"70"-219,-35-53-15,18 18 15,17-53 235,-17 0-266,35 0 16,-18-18-1,36 1-15,-36-1 16,18-35-16,35 18 15,-35-18 1,0 35-16,17-52 0,-17 17 16,35-18 15,-88 54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2:50:11.723"/>
    </inkml:context>
    <inkml:brush xml:id="br0">
      <inkml:brushProperty name="width" value="0.05292" units="cm"/>
      <inkml:brushProperty name="height" value="0.05292" units="cm"/>
      <inkml:brushProperty name="color" value="#FF0000"/>
    </inkml:brush>
  </inkml:definitions>
  <inkml:trace contextRef="#ctx0" brushRef="#br0">17480 9948 0,'-18'18'250,"18"35"-125,18-35-31,-18 17-78,0 0-1,18 18 48,-1-35-48,-17-1 1,18 54 15,0-54-15,-18 54-1,0-36 1,35 1-16,-17 17 16,-1-36-16,1 36 15,35-35 157,-18 17-156,0 0 31,-17-17-47,17 17 31,1 0-15,-1 1-1,0-1 1,0 0-16,-17-17 15,17 35 1,54 35 0,-19-17-1,-17-36 1,-18 0 0,1-35-1,-19 18 1,-17-1-1,35-17 1,18 0 0,0 18-1,18-18 1,17 0 0,53 0-1,71 0 16,-1 0-15,19 0 0,-160 0-1,19 0-15,-54 0 16,71 0-16,-18 0 16,18 0-1,-71 0 1,0 0 15,-17 0 16,-1 0-47,125 0 16,16 0-1,1 0 1,-53 0 15,17 0-15,-87 0-1,70 0 1,-1 0 0,36 0-1,53 0 1,-88 0-1,71 0 1,-19 0 0,-87 0-16,70 0 15,71 0 1,-106-18 0,17-17-1,-88 35 16,1 0-15,-1 0 0,0 0-1,-17 0 1,17 0 0,0 0 15,1 0-16,-1 0 1,88 0 0,-34 0-1,-19 0 1,1 0 0,-36 0-1,36 0 16,34 0-15,19 0 0,-18 0-1,52 0 1,-87 0 0,-36 0-16,1 0 15,-1 0-15,-18 0 16,19 0-16,-1 0 15,0 0 1,54 0-16,16 0 16,19 0-1,-71 0 1,70 0 0,-17 0 15,0 0-31,0 0 15,52 0-15,-52-18 16,159-70 0,-177 88-1,36 0 1,-89-35-16,0 35 16,71 0-16,-53 0 15,70 0 1,-52-35-1,-1 35 1,36 0 0,18 0-1,-1 0 1,71 0 0,-35 0 15,-18 0-31,-88 0 15,-18 0-15,1 0 16,-1 0 0,88 0-1,-17 0 1,123 0 0,-70 0-1,0 0 1,-53 0-1,35 0 1,-53 17 0,-53-17-16,-17 0 15,88 18 1,-88 0 0,-1-18 15,18 0-31,18 0 47,53 0-32,-71 0 1,54-18 0,-72 18-1,89-35 1,18-1-1,-54-16 1,-17 34 0,-35 0-16,17 18 47,0 0-32,36 0 16,-1-17-15,-52 17 31,0 0-47,17 0 16,18-36 93,88 1-78,-123 17-31,-1 18 16,1 0-16,35-17 31,-53-1-15,17 1 62,-17-1-31,-17-35-32,-18 0 1,17 18 0,0 17-1,-17-17-15,35 0 16,-71-54 15,36 54-15,35 17-16,-53-34 15,18 16 1,0 36 15,-36-17-15,53-1-1,1 18 1,-18 0 0,-1 0-1,1 0-15,-18-53 16,35 53 0,-17 0-1,0 0 1,0 0-1,-1 0-15,-17-18 16,-17 1 0,-18-36-1,52 35 1,-34-17 0,-1 35-1,-52-35 1,52 35-1,-88 0 1,1-36 0,70 36-16,-18-53 15,-35 53 1,70 0-16,-105-35 16,-36-18-1,-123 0 1,53 0 15,-124-52-15,36-1-1,-71 0 1,141 53 0,0 0-1,18 0 1,70 53-16,-53-53 15,124 53 1,-53 0-16,-159-53 16,-70 53-1,-88-53 1,17 53 0,-53 0 15,-18 0-31,54-52 31,229 87-15,105 0-1,107-35 1,-89 35 0,53-35-1,36 0 1,-213 0-1,54 71 1,-18-53 0,35 87-1,107-105 1,69 36 0,1-36 30,17 17-30,1 1 15,-36 0-15,18 17 0,17-17-1,0-1 1,1 18-1,-1-17 1,18 0 0,-88 17 343,53 0-359,17-17 16,18 0-16,-35 17 15,-36 0 1,-105 124 15,158-124 0</inkml:trace>
  <inkml:trace contextRef="#ctx0" brushRef="#br0" timeOffset="55128.7126">5609 11906 0,'-35'0'16,"17"0"15,1 18 0,-1 0 32,0-1-32,1 1-15,-19 17-16,1-35 15,18 18 1,-1-1-16,0-17 15,1 18 17,-1-18-17,-35 18 1,35-1 31,1 1-47,17 17 31,-18-17-31,0-1 16,18 19-1,-17 17 1,17-18-16,0 0 16,-18 18-1,1-53 1,17 35-16,0 1 62,0-1 16,0 0-46,0 1-32,0-1 15,0 0 17,0 18-17,35-53 63,0 35-78,0 1 32,1-1-17,-1-35 1,0 0 15,89 53-15,-107-53-16,36 35 15,71 36 1,70-36 0,0 18-1,17-53 1,19 53-1,-19 0 17,72-53-17,122 105 1,-140-105 0,17 0-1,-141 0-15,159 53 16,-159 0-16,18-53 15,194 53 1,-194-53 0,-89 35-1,54-35 1,-89 0 0,35 0 15,19 0-31,122 0 15,1 0 17,-18 0-17,-141 0 1,53 0 0,-18 0-1,71 0 1,52 0-1,-52 0 1,0 0 0,-36 0-1,36 0 1,-124 0 0,36 0-16,88 0 15,-36 0 1,36 0-1,-18 0 17,-18 0-17,36 0 1,0 0 0,0 0-1,17 0 1,-35 0-1,-35 0 1,17 0 0,-52 0-1,-18 0 1,-18 0 0,36 0-1,-1-17 1,36 17-1,18-53 17,-19 53-17,-69 0 1,34 0 0,54-35-1,35 35 1,-71 0-16,18 0 15,-1 0 1,-52 0-16,35 0 16,-52 0-16,122 0 15,-34 0 1,-36 0 0,-53 0-16,71 0 15,-70 0 1,52-18-1,-71 0 1,19 18 15,34 0-15,1 0 0,-1 0-1,-17-17 1,0-1-1,-35 18 1,52 0 0,-34 0-1,17-18 1,-36 1 0,54 17 77,-36 0-77,0 0-16,1 0 16,-1 0-1,35-35-15,54 35 16,-71-18-1,0-53 1,35 54 0,18 17-1,17-36 1,-52 36-16,-36 0 16,124 0-1,-36 0 1,1 0-1,-36 0-15,-18 0 16,89 0-16,35 0 16,53 0-1,-53 0 1,-88 0 0,53 0-1,-89 0 1,36 0-1,-35 0 1,52-35 0,-105 35-1,35 0 1,88 0 0,-106 0-16,36 0 15,-36 0 1,36 0-16,87 0 15,54 0 1,17 0 15,-105 0-15,-71 0 0,17 0-1,54 0 1,-71 0-1,-36-17 1,1-1 0,52 18-1,36 0 1,-35-18 0,35 1-1,52 17 1,-105-18-1,-53-17 189,0-1-189,0 1 1,0 0-1,0 0 1,0-1 0,0 19-1,0-19 48,0 1 31,0 0-63,-17-18 0,-36 35 0,53-17-15,-18-18 0,1 35 15,-19-17-16,1-35 17,17 70-17,-17 0 1,0-36 0,0 36-1,-1 0 1,1 0-1,0-35-15,-1 35 16,-34 0 0,35 0 15,-1 0-15,1 0-1,-18-18 1,0 1-1,-17 17 1,52 0 0,0 0-16,-70 0 15,18 0 1,34-36-16,-34 36 16,-54 0-1,-34 0 1,-1 0-1,0-52 1,53 52 15,-70-36-15,123 36 0,-71 0-1,-34 0 1,69 0-16,54 0 15,-35 0-15,-19 0 0,54 0 16,-35 0 0,-19 0-1,-16 0 1,-1 0 0,-18 0-1,-87 0 1,52 0-1,0 0 1,0 0 15,-52 0-15,70 0-16,-1 0 16,72 0-16,-124 0 0,53 0 15,-71 0 1,53 0-1,36 0 1,-89 0 0,53 0-1,-52 0 1,70 0-16,-36-17 16,-158-19-1,-88 36 1,70 0-1,141 0 1,124-35 0,-194 35-1,194 0-15,-18 0 16,-18 0 0,1 0-1,17 0 1,-17-53-1,17 53 1,35-17 0,1-36-1,-54 17 1,36 19 0,53-1-16,-142-17 15,72-18 1,16 53-16,-140-71 15,-71 1 1,106 52 15,-70-52-15,-1 17 0,-17 53-1,17-36 1,106 36-1,-70-53 1,123 18 0,53 35-16,-35 0 15,71 0 1,-36 0-16,-18 0 16,18 0-1,-35 0 1,53 0-1,-71 0 1,35 0 15,1 0-15,34 0 0,-16 0-1,-1 0 1,-36 18-1,1-18-15,-18 35 16,18-35-16,53 0 16,-106 53-1,88-35 1,-106-18 0,89 35-1,-54-35 1,18 35-1,-17-35 1,17 53 15,71-53-31,-1 35 16,1-35-16,0 0 16,-18 18-1,0 17-15,-17-17 16,52 0-1,0-18 1,-52 0 0,34 35-1,-52-17 1,71-1 0,-1-17-16,-53 18 15,36-1 1,-35-17-1,52 18 1,0 0 15,1-1-31,-1 1 16,0 0 0,-17-18-1,0 0 79,0 0-78,-1 0 46,-34 0-46,52 17-1,0 1-15,-17-18 16,0 0 0,0 0-1,-1 0 1,19 0 31,-19 0 0,1 0-32,0 0 1,-36 0-1,36 0 17,0 0-32,-1 0 15,1 0 1,0 0 15,0 0-15,-1 0 15,1 0-15,-35 0-1,17 0 1,17 0 0,1 0-1,0 0 1,17 18-1,0-1 1,-17-17 15</inkml:trace>
  <inkml:trace contextRef="#ctx0" brushRef="#br0" timeOffset="181104.2363">5309 15699 0,'0'17'453,"-17"1"-438,-1 0 79,18 17-78,-18-18 15,1 1 0,17 17 0,-36 36 1,36-1-1,0-52-15,-35 17-1,35-17 220,71-18-204,-36 0-31,-17 0 15,-1 0-15,1 0 16,-18-18 0,35 18-16,1 0 31,16-17-15,-34-1-16,0 0 15,-18 1 1,0-18 124,0-1-61,0 1-79,0 0 15,0-1 1,0 1-1,0-18 17,-18 36-17,0-1-15,1 0 32,-1-17-17,1 17 95,-19 18-48,19 0 32,-1 53-63,0-35-15,1 35-1,-1-35 17,18 17-17,0-18 1,-18-17-1</inkml:trace>
  <inkml:trace contextRef="#ctx0" brushRef="#br0" timeOffset="182383.9367">5733 15963 0,'17'53'484,"-17"-18"-468,0 1-1,0-1 1,18-17-1</inkml:trace>
  <inkml:trace contextRef="#ctx0" brushRef="#br0" timeOffset="185424.1539">6191 15628 0,'18'0'187,"-18"35"-171,0 1 0,0-1-1,0-17 1,-18-18-16,18 35 15,0 0 1,0 0 203,18 1-204,17-1-15,-17-17 32,17-18-17,-17 17-15,35 36 16,-36-35 15,-17-1 94,-17 1-109,17 0 31,0 17-32,0 0 1,0 18 15,0-35-15,0-1-1,0 1 1,0 17 0,-18-17-1,-17-18 1,17 18 0,18-1-1,-18 1 1,1-18 171,-18 0-155,-1 0-1,19 18 0,-1-1-15,-17-17 249,-18 0-140</inkml:trace>
  <inkml:trace contextRef="#ctx0" brushRef="#br0" timeOffset="187041.1784">6315 15681 0,'17'-18'219,"19"18"-204,17-17-15,-36-1 16,18 18 0,1 0-16,-19 0 15,1-18 16,0 18 63,17 0-78</inkml:trace>
  <inkml:trace contextRef="#ctx0" brushRef="#br0" timeOffset="215544.9121">8008 15893 0,'-35'0'125,"0"0"-94,17 0-31,0 17 16,1 19 15,-36-19 0,35 1 1,-70-1 14,53 1-46,-54 53 16,-87 52 0,105-70-1,-17-18 1,88-17 0</inkml:trace>
  <inkml:trace contextRef="#ctx0" brushRef="#br0" timeOffset="216528.6764">7232 15787 0,'0'-18'32,"18"18"-17,17 0 1,18 0 0,0 35-1,-18 18 16,71 53 1,-71-71-17,0 1-15,18-1 16,-17 0 0,52 71-16,-71-53 31,107 18-16,-89-18-15,0-18 16,1 0-16,-1 0 0,0 1 16,18-1-1,-18 0 1,1 0 0,-1 18-1,0-17 1,1-36 15,34 0 110</inkml:trace>
  <inkml:trace contextRef="#ctx0" brushRef="#br0" timeOffset="217705.5125">8378 15822 0,'89'-18'172,"52"54"-157,-53-36-15,106 0 16,18 0-16,-1 0 16,1 0-16,0 0 15,158 53 1,-282-53-1,18 0 1,0 0 15,35-18 1,-106 18 61,1 0-77</inkml:trace>
  <inkml:trace contextRef="#ctx0" brushRef="#br0" timeOffset="219303.7465">9878 15963 0,'-18'18'94,"-17"-18"-63,0 0-15,35 35-1,-18-17 1,-17-18-1,-36 35 1,1 53 0,34-88-16,1 35 15,-53-35-15,70 18 0,1-18 16,17 18 0,-18-1 15,0 1 16,18 17-32,-35 1 1,35-1 0,-35 71-1,35-71 1,0 0-1,0 1 1,0-1 0,53 106-1,-53-88 1,35 70 0,-17-70-1,17-53 16,0 0-15,53 0 0,-70 0-1,88-35 1,-53-36 0,-18 54-1,0-18 1,0-1 15,-35 1-15,0 0 15,0-18-31,-52 17 31,52 19-15,-36-18-1,19 17 1,-19 18 0,19-53-1,-36 0 1,-18-17 0,18 70-1,18-18 16,17 0-15</inkml:trace>
  <inkml:trace contextRef="#ctx0" brushRef="#br0" timeOffset="220664.0862">10019 14905 0,'0'17'110,"0"19"-110,0-1 15,-18 18 1,18-18-16,0 1 16,-35 34-1,-36 124 17,36-53-1,35-105-16</inkml:trace>
  <inkml:trace contextRef="#ctx0" brushRef="#br0" timeOffset="222592.8667">12065 15558 0,'0'17'62,"0"18"-46,0-17-16,-53 0 15,53-1-15,-70 54 16,-72 70 15,107-88-31,-35 53 32,34-106-17,19 0-15,-1 17 47,-17-17-31,35 18-1,-36 17 267,19-17-142</inkml:trace>
  <inkml:trace contextRef="#ctx0" brushRef="#br0" timeOffset="224161.118">11518 15558 0,'35'-18'156,"1"18"-156,17 0 15,0 35-15,-53-17 16,35-18-16,-17 17 16,-1 1-16,1 0 31,-1-1-15,36 1-1,-35 0 1,0-1-1,17-17 1,-17 18-16,-1 0 16,18 17 15,-17-35 16,35 35-16,-18-35 16,36 35-31,-36 1-1,0-1 1,1 0-1,-1 0 17,-17-17 15</inkml:trace>
  <inkml:trace contextRef="#ctx0" brushRef="#br0" timeOffset="262368.8676">12682 15946 0,'18'-18'63,"35"0"-48,-35 1 1,-1 17-1,1-18 1,-1 18-16,178-35 16,-37-1 15,-17-16 16,-105 52-32,-1 0 1,35 0-16,19 0 16,-54 0-16,0 0 0,0 0 15,1 0 17,-19 0-17,72 0 16,-54 0 110</inkml:trace>
  <inkml:trace contextRef="#ctx0" brushRef="#br0" timeOffset="264232.6316">13353 16104 0,'0'-35'15,"-18"53"157,0-1-156,1 1-1,17 0-15,-36-1 16,19 1-16,17 17 16,-18-17-16,-17 17 15,-36-35 1,18 124 15,-17-72 0,70-16-15,0-1 15,-18-17-15,1-1-1,17 19 1,0-1 15,0-18-31,0 1 16,17 0 0,1 35-16,17-18 15,0-35-15,1 0 31,-1 0-15,36 0 0,-36 0-1,-18 0 1,19 0 0,17 18-1,-36-1 1,19-17 15,-1 0-15,0 0-16,0-17 15,-17 17 1,0 0 0,-18-36 30,0 1-46,0 0 16,0-18 31,-36 53-31,-52-18-1,71 1 1,-19 17-16,1 0 15,-18-18 1,35 0 0,-17 18-1,-18 0-15,18 0 16,-36 0 0,36 18 15,-88-18-16,87 0-15,19 18 16,17-1-16</inkml:trace>
  <inkml:trace contextRef="#ctx0" brushRef="#br0" timeOffset="265424.7459">13423 14870 0,'0'-18'32,"-53"53"46,53 0-63,0 36-15,-88 17 16,53 89 15,17-124 1,1-36 77,17 18-93,0 1-1,0-1 32,0 0-31,-18-17 15,18 17 0,0 1-15</inkml:trace>
  <inkml:trace contextRef="#ctx0" brushRef="#br0" timeOffset="266488.3476">15452 15628 0,'17'35'94,"-17"1"-78,212 193-16,-212-211 15,-88 140 1,-283 125 15,301-248-15,35 0-1,-18-17 1,0 17 47,53-17-63,-53-1 15</inkml:trace>
  <inkml:trace contextRef="#ctx0" brushRef="#br0" timeOffset="267952.1233">14887 15875 0,'18'18'110,"17"17"-95,-17-17-15,17-1 16,18 18-16,-18 1 16,-17-19-16,35 1 15,0 35 1,-36-18-16,19 0 31,105 89 0,-71-1 1,19-34 14,-72-72-30,18 19 62,-17-19-31,17-17-31,1 0 15,-19 0-15,-17 18 93,36-18-93</inkml:trace>
  <inkml:trace contextRef="#ctx0" brushRef="#br0" timeOffset="296057.8605">16422 16175 0,'17'0'110,"1"0"-95,35 0-15,-18 0 16,1 0-1,34 0-15,-35 0 16,1 0-16,52 0 16,-53 0-1,-17 0-15,17 0 16,71-35 15,-36 35-15,-34 0-1,34 0 1,-34 0 0,-19-18 31,1 18 15,-1 0-46,19 0-1</inkml:trace>
  <inkml:trace contextRef="#ctx0" brushRef="#br0" timeOffset="297696.0716">16810 16245 0,'-35'0'125,"35"18"-93,-18 0-17,-35-1 32,53 19-16,-18-19-15,1 1 47,17 0-48,0 17 1,-18-18-1,0 1 1,18 17 0,-17-17-1,17 17 17,0 1-17,0-1 16,0 0-31,0 0 16,0 36 0,0-36-1,17 36 1,-17-36 0,0 0-1,0-17-15,36-36 156,-19 1-140,-17-19 0,36 1-16,-36 0 15,0 0 17,0-18-1,-18 35-16,-17-17 17,17-18-1,-35 35 0,36-52-15,-36 52-1,35-35 1,-17 53 0</inkml:trace>
  <inkml:trace contextRef="#ctx0" brushRef="#br0" timeOffset="298586.3015">16810 14870 0,'0'17'31,"-18"36"-31,18-35 15,0 70-15,0 53 16,-35-70-16,35 87 16,-53-69-16,53 122 15,-35-123-15,35-17 16,-36 35 15,36-71 0</inkml:trace>
  <inkml:trace contextRef="#ctx0" brushRef="#br0" timeOffset="299706.1677">18856 15681 0,'0'18'31,"0"-1"-31,-18 1 16,-17 17-1,0 0 1,-53 89-1,88-71-15,-371 353 47,248-283-15,105-105 77</inkml:trace>
  <inkml:trace contextRef="#ctx0" brushRef="#br0" timeOffset="300832.728">18292 15752 0,'88'0'63,"-53"35"-48,-17-18-15,-1 36 16,54 18-1,35 70 17,-1-18-1,-16-17 0,-54-70 0,-35-1 32,18-17-47,-1-1-16,1 1 31,0-1 16</inkml:trace>
  <inkml:trace contextRef="#ctx0" brushRef="#br0" timeOffset="317249.9231">19350 16104 0,'35'-17'141,"0"17"-141,36 0 15,-36-36-15,1 36 16,105 0-16,0 0 16,70 0-16,-69 0 15,69 0-15,-123 0 16,36 0-16,17 0 16,-18 0-1,-70 0-15,-35-17 31</inkml:trace>
  <inkml:trace contextRef="#ctx0" brushRef="#br0" timeOffset="319089.5276">19738 16510 0,'18'0'78,"-1"-18"-47,18 18-31,-17 0 16,35-35-16,-18 35 16,-17 0-1,176 0 16,-159 18 32,1 17-47,-19-17 30,-17 35 17,-17-36-47,17 18-1,-36 18 1,19-17-16,-1-19 15,18 19-15,-71 17 16,1 35 0,-18-53-1,-53 0 1,70 1 0,36-36-1,-36 0 1,54 17-1,-1 1 1,-17-1-16,17 1 16,-17-18-1,17 18 1,18-1 0,-18 1 15,107-18 156,158 0-187,-1 0 16,37 0-16,-72 0 16,-52 0-1,-88 0 1</inkml:trace>
  <inkml:trace contextRef="#ctx0" brushRef="#br0" timeOffset="319856.315">20514 14940 0,'18'0'47,"-18"71"-32,0 87 1,-106 125 15,35-19 0,18-228 1</inkml:trace>
  <inkml:trace contextRef="#ctx0" brushRef="#br0" timeOffset="323280.2267">5062 15205 0,'0'-18'188,"-35"18"-173,-18 0 1,36 18-16,-1-18 109,0 0-93,18 17-1,-17 1 1,-19-18 15,-17 18-15,36-1 46,-19-17-30,19 18-1,-1-18 47,1 18 235,17 17-313,0 0 15,0 0 16,-36 1-15,36 34 0,0 36 15,0-71-15,0 18-1,0-17 1,0 34-1,-35 36 17,35-18-32,0 53 15,0-88-15,0-18 16,0 36 0,0-36 374,53 18-374,-18-18-16,18-17 15,-35 0-15,88 105 32,70-35-1,-88 1 0</inkml:trace>
  <inkml:trace contextRef="#ctx0" brushRef="#br0" timeOffset="327378.3076">21396 15240 0,'0'-18'281,"18"18"-266,17 0 1,0 0 312,0 18-312,18 17-16,-53-17 15,36 35 1,-1-36-16,-17 1 125,17 17-109,-18 18 234,-17 18-235,0 17-15,0-17 16,-17 17 0,17 0-16,-88 18 15,52 17 1,36 36-1,-35-88 1,35-1 15,0-35-15,0 1-16,0-1 16,-18-17-1,1-1 1,-1-17-1,1 18 17,17 17-17,-36 0-15,36 1 16,-53 34 0,18 36-1,0-35 1,-1-1-1,19-70 189,-1 0-189,1 18 1,-1 0 31,0-1-32,1 1 17,-19-18-1,36 17-31,-17 1 15,-19-18 1,19 0 0,-1 18-16</inkml:trace>
  <inkml:trace contextRef="#ctx0" brushRef="#br0" timeOffset="329344.7344">24430 15222 0,'-35'18'141,"-54"35"-141,19 35 15,-71 89-15,123-142 16,-70 53-16,0 0 15,17 36-15,-70 17 16,53-53-16,35 0 16,35-35-16,-88 18 15,36-1 1,-124 318 15,53-264-31,-71 334 31,177-370-31,-36-70 16,1 53 0,-1 35-1,1-36 1,17-17 0,35 35-1,-70 0 1,35-35-1,35-35 1,-35 35 0,0 0 15,18 0-15,0-36-1,17 1 1,1 0-1,-19 17 32,36 0-31,-17-17 46</inkml:trace>
  <inkml:trace contextRef="#ctx0" brushRef="#br0" timeOffset="356787.9223">23901 17127 0,'0'0'0,"70"0"234,-34 0-218,34 0-16,18 0 16,-35 0-16,0-17 15,-18 17 1,-17-18-16,35 0 16,0 1-16,-35-1 15,17 18 1,0 0-1,0 0 1,71 0 15,-71 0 1,1 0-17,-19 0 1,19 0 15,-1 0-15,0 0-16,0 0 15,1 0 1,-1 0 0,0 0-1,1 0 1,-1 0-1,0 0 1,0 0 47</inkml:trace>
  <inkml:trace contextRef="#ctx0" brushRef="#br0" timeOffset="358905.3811">24412 17251 0,'18'0'62,"17"0"-46,0 0 0,1 0-1,-1 0 1,36 0-1,-36 0 17,-35 17 265,-18 36-282,1-35 16,-1 0 32,-17 17-32,-1-35-15,1 0-1,17 18 1,-17-18 0,18 0-16,-36 35 15,35-18 360,18 1-375,88 17 16,-53 1-16,1-36 16,-19 0-1,1 17 1,-71 54 171,35-53-187,-17 17 16,18-18-16,-1 1 16,0-18-16,1 18 15,-54-1 1,53 1-1,-87-18 1,69 35 0,1-35-1,17 0 32</inkml:trace>
  <inkml:trace contextRef="#ctx0" brushRef="#br0" timeOffset="360527.7929">24924 16069 0,'17'35'94,"-17"1"-94,0 34 16,0 1-16,0 17 15,-53 18 32,18-71-16,35 53 1,0-35 296,0-18-297,35 71-31</inkml:trace>
  <inkml:trace contextRef="#ctx0" brushRef="#br0" timeOffset="362128.9686">25982 16845 0,'18'18'94,"-18"17"-78,0 0-16,0 54 15,-36-37-15,-16 37 16,-125 193 15,89-194-31,-53 71 31,141-142-15</inkml:trace>
  <inkml:trace contextRef="#ctx0" brushRef="#br0" timeOffset="363409.4005">25700 17092 0,'70'-18'156,"-17"18"-156,-17 53 16,52 36-1,-53-37-15,-17-16 16,17-1-16,18 0 15,-53-17-15,18 0 16,-1-18 62,-17 35-62,18-18-16,35 1 15,-18 35 1</inkml:trace>
  <inkml:trace contextRef="#ctx0" brushRef="#br0" timeOffset="375440.9918">26529 17198 0,'18'0'78,"-1"0"-62,18 0-1,142-53 1,158 18 15,-229 35-31,88-53 16,-159 53 0,0 0 15</inkml:trace>
  <inkml:trace contextRef="#ctx0" brushRef="#br0" timeOffset="378178.4972">26899 17427 0,'-17'0'32,"17"-35"-17,0-18 1,35 53-16,-17-18 15,-1 1 48,19 17 124,-1 35-171,0 36 0,0-71-1,36 70 1,-53-17 0,17-18-1,0 1 1,-17-19-1,-1 1 1,-17 0 0,18 34-1,0-34 1,-18 17 0,-18-35 124,-70 0-109,53 0-15,-1 0 0,1 0 15,0 0 0,17 0 0,-17 0 1,0 0-1,-1 0 47,1 0-62,0 0 31,-1 0-32,1 0 16,106 0 141,-36 0-156,-17 0 0,35 53-16,-36-53 15,18 0-15,1 18 16,34-18-1,1 35 1,-36 0 0,-53-35 265,-17 0-265,18 18 93,-1 0-109,-17-18 31,-1 0-31,1 35 16,0-35-16,0 35 0,-1-35 15,1 36 1,0-36 0,-1 0-1,1 35 1,0-35 0,0 0-1,-1 0 1,1 0-1,-18 35 1,18-35 62</inkml:trace>
  <inkml:trace contextRef="#ctx0" brushRef="#br0" timeOffset="379265.4483">27182 15840 0,'-18'0'78,"18"35"-78,0 36 15,0 17-15,0-18 16,70 371 15,-70-211 0,0-195-31,0 0 32,0 0 61,0-17-93,0 0 16,0-1 109</inkml:trace>
  <inkml:trace contextRef="#ctx0" brushRef="#br0" timeOffset="396897.0057">29175 16739 0,'0'-17'62,"-71"34"-46,36 19-16,-71 17 16,88-18-16,-70 0 15,-53-35-15,-265 176 32,248-158-17,34 70 1,107-52 31,17-19 0,0 18-32</inkml:trace>
  <inkml:trace contextRef="#ctx0" brushRef="#br0" timeOffset="397761.2245">28258 16686 0,'17'0'32,"18"0"-1,-17 36-31,35-1 16,18 106-16,-54-53 15,71 0-15,-88 1 16,71 122 15,123 124 0,-159-299-31,-17 105 32</inkml:trace>
  <inkml:trace contextRef="#ctx0" brushRef="#br0" timeOffset="398448.0855">29439 17445 0,'36'0'32,"-1"-35"-17,-17 35 1,123 0-16,-53-36 16,53 36-16,-53-53 15,230 53 1,158 0 15,-441 0 0</inkml:trace>
  <inkml:trace contextRef="#ctx0" brushRef="#br0" timeOffset="399226.2022">29827 17674 0,'0'18'93,"0"52"-77,-35-34-16,35 52 16,0-53-16,0-17 15,-35 35 1,35-36-16,0 1 16,0 0-16,0 17 15,0 0 1,0-17 218</inkml:trace>
  <inkml:trace contextRef="#ctx0" brushRef="#br0" timeOffset="400786.1381">30374 17780 0,'18'0'78,"17"0"-62,0 0-16,1 0 15,-1 0-15,0 0 16,0 0-16,36 0 15,-36 0-15,1 0 16,34 0-16,1 53 47,-36-35-31,-35 17 15,0-18 0,0 19-31,0 17 31,0 0-15,-53 0 0,35 17-1,-70-70 1,71 18-1,-36-1 1,53 1 0,-53 0-1,106-18 204,35 0-203,53 35-16,-53 18 15,-17-53-15,17 35 16,35 18 0,-87-53 15,-54 0 125,-70 0-140</inkml:trace>
  <inkml:trace contextRef="#ctx0" brushRef="#br0" timeOffset="402202.1645">29951 15946 0,'0'-18'125,"35"18"-109,0 0 0,1 18-16,52 34 15,-71-52-15,19 0 16,52 36-16,-70-36 31,35 0-31,-18 0 31,-18 17 266,-87 54-281,70 17-16,-35-53 15,-36 71-15,53-35 16,-17-1-16,35-34 16,0 52-16,-53 0 15,53-53 1,-70 142 15,52-89 0,0-70 1,18 17-17,0-18-15</inkml:trace>
  <inkml:trace contextRef="#ctx0" brushRef="#br0" timeOffset="415737.4102">31803 16951 0,'-35'71'140,"-54"34"-124,19-87-16,35 123 16,-54-106-16,89 1 15,-35-1-15,17-17 16,1-1 0,-1 1-1,1-1-15,-1 1 94,-35-18-78,18 0-1,17 0-15,0 18 16</inkml:trace>
  <inkml:trace contextRef="#ctx0" brushRef="#br0" timeOffset="416898.1606">31521 17022 0,'17'35'109,"1"-18"-77,0 36-17,-1-35-15,-17 53 32,18 17-1,35-53-16,-53-17-15,17 35 63,1-36-47,-18 18-1,18-17-15</inkml:trace>
  <inkml:trace contextRef="#ctx0" brushRef="#br0" timeOffset="417744.6645">32332 17410 0,'18'0'63,"-18"-36"-47,17 19-1,19 17 1,-1 0-16,-35-18 31,88 0 0,-53 18-15,1 0 0,-1 0-1,0 0 63</inkml:trace>
  <inkml:trace contextRef="#ctx0" brushRef="#br0" timeOffset="420537.2822">32491 17762 0,'17'-17'94,"1"17"46,35 17-93,-53 1-47,18 17 16,-1-17 0,1-18-1,0 0 16,-18 35-15,0 0 0,0 1-16,0-1 15,0 0 17,0 1-32,0-1 31,0-17 31,-36-18-46,1 0-16,17 0 16,-52 17-1,35-17 1,52 53 312,1-53-281,-18 35-47,35 1 15,-17-19-15,52 54 32,-34-54-1,-36 1 0,17 53-15,1-54-1,-18 1 110,0 0-109,-18-18 31,-52 0-31,52-18-1,0 18-15,-17 0 16,0 0-1,-36 0 1,36 0 0,0 0 31,-1 0-32,1 0 1,18-18 78,-1 18-48,18-53 95,53 0-125,-18-70-16</inkml:trace>
  <inkml:trace contextRef="#ctx0" brushRef="#br0" timeOffset="422464.3251">32861 16087 0,'-17'35'78,"-1"-17"-62,18 17-1,-18 18-15,1 53 16,-36-71-16,53 18 16,-36 17-16,36-34 15,0 34-15,0-35 16,-17 18-16,-1-35 16,18 17 15,0 1-31,-17-19 234,-1-17-218,-35 36-1,53-19-15,0 18 16,0 1 15,-18 17 1,1-36-17,-1 71 1,0-52-1,1 70 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27:04.901"/>
    </inkml:context>
    <inkml:brush xml:id="br0">
      <inkml:brushProperty name="width" value="0.05292" units="cm"/>
      <inkml:brushProperty name="height" value="0.05292" units="cm"/>
      <inkml:brushProperty name="color" value="#FF0000"/>
    </inkml:brush>
  </inkml:definitions>
  <inkml:trace contextRef="#ctx0" brushRef="#br0">5151 14852 0,'0'18'94,"-18"-18"-78,-17 0-1,-1 0 1,1 0 0,0 0 15,17 17-31,1-17 16,-19 35-1,1-35 1,0 0-1,35 18 1,-53 0 0,-18-1-1,54 1 1,17 0 0,-18-1-1,-17 19 1,-1-36 15,1 35-15,17-35-1,18 18 1,-17-1 15,-1 1-15,1-1 62,17 1-78,17 0 16,-17-1 15,18 54-16,35-36 17,-18 0-17,-17-17 1,-1 0-16,19 17 16,-19-35-1,18 35 1,36 1-1,-36-36 1,54 53 0,-72-36 15,18-17-15,1 0-1,-19 18 1,72 17-1,-37-35 1,19 0 0,-36 35-1,71 18 1,-35-53 0,158 88-1,-158-88-15,-36 0 16,88 36-16,-70-36 15,35 53-15,71-53 16,-53 35 0,106-35 15,17 0-15,-70 0-1,-1 0 1,-105 0-1,36 0 1,16 0 0,37 18-1,-1-1 1,-71-17-16,142 0 16,-177 0-1,53 0-15,18 0 16,18 0-1,140 0 1,-158 0 0,106 0 15,-36 53-15,36-53-1,-1 0 1,1 0-1,-71 0-15,-53 0 16,36 0-16,-89 0 0,53 0 16,177 0-1,-36 0 1,-17 0 0,-53 0-1,52 0 1,-52 0-1,-53 0 1,-71 0 0,36 0 15,-36 0-31,0 0 16,54 0-16,-72 0 0,89 0 15,123 0 1,18 0-1,-88 0 1,-71 0 0,-17 0-1,87 0 1,-34 0-16,88 0 16,-54 35-1,125-35 1,-125 0-1,1 0 1,-88 0 0,-1 0-16,36 0 15,-18 0-15,-17 0 16,211 0 0,-70 0-1,17 0 1,-70 0-1,70 0 1,124 0 0,70 0-1,71 0 1,-247 0 0,0 0-1,123 0 1,-105 0-1,-89 0 1,-70 0 0,53 0 15,123 0-15,-70 0-1,141 0 1,-248 0-1,107 0 1,-141 0 0,-36 0-1,0 0 1,0 0-16,1 0 16,-1 0-1,-17 0 16,52 0 1,-52-17-17,-1 17-15,54 0 32,-36 0-17,1 0 1,-1-18-1,0 18 79,0 0-31,-35-18-63,18 1 15,17 17-15,-17-18 16,0 1 0,-1-1-16,19 0 15,-36 1 1,35 17-1,0 0 1,-17-18 187,-18-17-187,0 17 46,-18 0 16,0-34-46,-17 52 15,18-18 31,-1 0-63,0 1 48,-17-19-63,17 19 15,1-1 32,-19-17 94,19 35-125,-19 0 30,-16-35-30,34 35 0,-17 0 15,-1-36-15,1 36-1,-35 0 1,34-35-1,1 35 1,0 0 0,-36 0-1,36 0 1,0 0-16,-1 0 16,-52-35-1,71 35 1,-125-18-1,54-17 1,18 35 0,-1 0-1,36-36 1,0 36 0,-1 0 15,1 0-16,0 0 1,-36 0 0,1-35-1,-36 0 1,-53 0 0,18 35-1,0-36 1,17 36-1,-87-53 1,122 53-16,-34-35 16,52 35-1,1 0-15,-107-35 32,36 17-17,-17-17 1,-1 0-1,0 35 1,0 0 0,1 0-1,122 0-15,1 0 16,-36 0-16,36 0 16,-53 0-16,53 0 15,-1 0 1,-52 17-1,-35-17 1,17 0 0,-53 36 15,-17-1-15,17-35-1,-70 53 1,52-18-1,1-35 1,105 0-16,19 18 16,34-1-16,-53-17 15,1 0 1,17 18 0,0 0-1,18-18 1,-18 0-1,17 0 1,-34 0 0,-1 17-1,18-17 17,18 0-32,0 53 15,-18-53-15,-53 0 16,71 0-16,-89 0 15,54 0 1,35 0 0,-1 0-1,1 0 1,0 0 0,-1 0-16,1 0 15,0 0 1,-36 0-1,1 0 1,-18 0 0,35 0-1,-71 0 17,89 0-32,-71 0 15,18 0-15,-18 0 16,71 0-1,-71 0 1,35 0 0,-87 0-1,-1 0 1,0 0 0,53 0-1,-88 0 1,141 0-16,18 0 15,-71 0 1,18 0 15,53 0-31,-18 0 16,-71 0 15,19-35-15,-54 35-1,88 0 1,-52 0 0,52 0-1,18 0 1,-17-35 0,34 35-16,1 0 15,0 0-15,0 0 16,-106-36-16,70 36 15,-35 0 1,71 0 0,-89-35-1,1 17 1,70 1 15,-18 17-15,1 0-1,35 0 1,-1 0-16,19 0 16,-19 0-1,1-35-15,0 35 16,0 0-16,-1 0 16,-34 0-1,-1 0 1,1 0-1,-36 0 1,35 0 0,-70 0-1,35-36 1,36 36 15,-1 0-15,-35 0-1,-17 0 1,52 0 0,36 0-1,-53 0 1,70 0-16,1 0 16,-19 0-1,1 0 1,0 0 31,-1-53-16,1 53-15,0 0-1,-89-35 1,19 35-1,-72-35 1,71 35 0,-17-36-1,17 36 1,-35-35 0,53 18-1,-71 17 1,36-36-1,87 36 1,-17 0 0,18 0-1,-35-17 1,34-1 15,-105 0-15,88 1-1,-53-19 1,1 36 0,52-52-1,-18 52 1,-35 0 0,71-18-1,0 18-15,-1 0 16,1 0-1,18 0 1,-19 0 0,1 0-1,0 0-15,-36 0 16,36 0 0,-71 0 15,35 0-16,-52 18 1,52-18 0,1 35-1,35-35-15,-18 17 16,35 1-16,0-18 0,-17 18 16,0-1-1,0 19 1,-1-1-1,1 0 1,17-35 0,1 18 15,-19-18-31,1 17 31,18 1 0</inkml:trace>
  <inkml:trace contextRef="#ctx0" brushRef="#br0" timeOffset="19849.9071">25065 9402 0,'-35'0'15,"-1"0"1,1 0-16,0 0 16,-1 0-1,-16 17 1,34 1 0,-17-18-1,17 17-15,-53 19 31,19-19-15,16 19 0,19-19-1,-1 1 48,18 52 46,53-17-109,-18 36 16,-17-72-1,17 18 1,-35 1 15,0-1-15,0-17 0,35 35-1,-35-18 1,0-17-1,0 17 17,0 0-32,0 53 31,53 0-15,-53-70-1,36 70 1,-1-17-1,0-36 1,-35 0 0,18 18-1,17-17 1,0-1 0,71 0-1,-71-35 1,-17 18-1,17 17 1,18 18 0,18-53-1,35 0 17,-71 0-32,0 0 15,71 0 1,18 0-1,34 0 1,-87 0-16,17 0 16,-53 0-16,36 0 0,17 0 15,-17 0 1,34 0 0,72 0-1,-18 0 1,-54 0-1,19-18 1,-71-17 0,70 0 15,-52 0-15,17-18-16,-53 53 15,18-18-15,0-35 0,-18 53 16,1 0-1,17-18 1,-18-17 15,-35 0-15,0 0 0,0-1-1,0 1 1,0-71-1,0-53 1,-124-88 0,-34 89 15,34 87-31,1 1 16,87-19-1,-52 37 1,-18-1-1,53 35 1,36 18 0,-54-53-1,36 53 1,0 0 0,-36 0-1,-17 0 1,0-18-1,17 18 1,36 0-16,-36 0 16,1 0-1,-18 0 1,-18 0 0,35 0-1,1 0 1,-54 0-1,18 0 1,36 18 0,35 17-1,-1-35 1</inkml:trace>
  <inkml:trace contextRef="#ctx0" brushRef="#br0" timeOffset="23920.3827">28205 12365 0,'-18'-18'31,"0"18"0,1 0-31,-19 18 16,1-18 0,-106 0 15,-88 0 0,158 0-31,36 0 16,17 0-16,-35 17 15,18-17 1,17 18 0,1 0-1,-1-18 16,0 17-15,1 1 0,-18-18-1,17 18 1,0-1 0,1-17-1,-1 0 16,0 18 266,1 0-172,17 17-109,-36 0 62,36 0-62,0 1-1,0-1 1,0 0-16,0-17 16,36 17-1,-19-35 16,1 53 1,17-18-17,-17-17 1,-18 0 15,35 17 0,36-17 16,-71-1-31,106 19 31,-89-36-32,18 0 1,18 17-16,-35 1 16,35-1-1,-35 1 1,-1-18 0,19 0-1,-1 0-15,0 0 16,0 0-1,-17 18 1,17-1 0,1-17 15,-1 0-15,0 0 15,0 0-16,36 0 1,-18 36 0,-18-36-1,0 0 17,1 0-32,-1 0 15,0 0 16,1 0-31,34 0 16,-17 0 0,0-18-1,0 0 1,-36-52 15,1 52-15,0 18-1,17-35 1,-35 17-16,35-17 16,-35 0-16,0-36 15,0 1 1,0-1 0,0-35-1,-35 0 1,-159-35 15,141 124-31,-17-54 16,-54 18-1,-52-35 1,70 17 15,71 71-31,-54-53 16,54 53-16,0 0 15,0 0 1,17-17 0,0 17 15,1 0 31,-1 17 17,18 19-64,0-1 1,0 0-1,0 1-15,0-1 16,0 0 0,0 18-1,0 0 1,18 35 0,-1-53-1,1 18 1,17-17-1,-17-19 17</inkml:trace>
  <inkml:trace contextRef="#ctx0" brushRef="#br0" timeOffset="239487.47">5768 7161 0,'18'0'250,"-18"36"-203,0-1-31,0 0-1,0 0 1,35 36 0,18-18 15,35 123 0,53-35 0,-106-123-15,54 70 15,-72-70-15,36-18 15,-18 18-15,-17-1-16,88 19 31,0-19-31,-89 1 16,248-18-1,158 0 1,-282 0-16,89 0 15,-195 0-15,35-18 16,54-35 0,-1-17-1,-52 34 1,0 1 0,34 0-1,-34 35 1,-36-35 15,36-1-31,-1 36 0,36-88 16,-35 88-16,158-53 31,-194 18-31,124 35 16,-124-35-16,54-1 15,-1 36 1,-18-17-1,18-36 1,1 17 0,-36 1-1,-53 0 110,-18 0-78,0 35-31,-17 0-16,-18-36 15,-17-17-15,-72 53 16,-193-52 0,-53 52-1,-35 0 1,0 0 0,34 0-1,248 0-15,-53 0 16,159 0-1,-35 0-15,-1 0 16,0 0 0,1 0 15,-71-18-15,53 0-1,-18 18 1,106 18-16,-36-18 15,1 0 1,18 18 0,-1-1-1,-17-17-15,-54 0 16,36 0 0,-35 35-16,-194-35 15,53 53 1,105-17-1,36-19 1,70 1 15</inkml:trace>
  <inkml:trace contextRef="#ctx0" brushRef="#br0" timeOffset="242176.8556">5962 11307 0,'0'88'172,"0"-71"-172,0 19 15,0-1 1,0 0-16,0 0 16,0 54-1,0 52 16,0-71 1,18 19 15,-1-89-32,1 17 1,-18 18-1,17 18 1,19 18 0,-1-36-1,18-17 1,0 35 0,0-36-1,70 89 1,-87-71-1,-1-35-15,53 36 16,0 17-16,-70-53 16,88 17-1,-18 1 1,53 70-16,18-35 16,-1-53-1,72 0 1,-19 0-1,72 0 1,-125 0 0,-122 35-1,70-35 1,52 0 0,-52 0-1,53 0 1,-71 0-16,18 0 15,-18 0 1,-17 0-16,-1 0 16,107 0 15,-107 0-15,195 0-1,-89 0 1,53-35-1,-140 0 1,105 17 0,-141-35-1,0 36 1,-36-1 0,-17 0-1,0 1 1,18-1-1,35-17 1,-18-18 0,-35 18 15,0-1-31,0 1 16,0 0-1,0-1 1,0-16-1,0-19-15,-53 36 16,35 35-16,1-18 16,-71-35-1,-124 18 1,-88-18 0,88 53-1,-211 0 1,88 0-1,88 0 1,-35 0 0,105 0-1,54 0 17,88 0-32,-1 0 15,19 0-15,-19 0 16,-87 0-1,17 0 1,-106 0 0,54 0-1,-1 0 1,35 0 0,-34 0-1,34 18 1,-17 17-1,71-35 1,-1 35 0,36-35 15,-1 35-15,-52-35-1,18 0 1,52 0 218,18-35-234</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29:31.293"/>
    </inkml:context>
    <inkml:brush xml:id="br0">
      <inkml:brushProperty name="width" value="0.05292" units="cm"/>
      <inkml:brushProperty name="height" value="0.05292" units="cm"/>
      <inkml:brushProperty name="color" value="#FF0000"/>
    </inkml:brush>
  </inkml:definitions>
  <inkml:trace contextRef="#ctx0" brushRef="#br0">6756 10442 0,'17'0'94,"72"0"-94,-19 0 16,71 0-16,-70 0 15,123 0 1,335 0 15,-335 0-31,441 0 32,-494 0-17,-53 0-15,71 0 16,0 0-1,0 0 1,-1 0 0,-52 0-1,-35 0 17,34 0-17,19 0 1,-53 0-16,34 0 15,-69 0 1,-1 0 0,0 0-16,0 0 15,1 0 1,-1 0-16,-17 0 31,-1 0-31</inkml:trace>
  <inkml:trace contextRef="#ctx0" brushRef="#br0" timeOffset="6583.819">7814 12506 0,'18'0'157,"17"0"-126,53 0-15,-70-18 15,-18 1-31,70 17 15,71 0 1,-70 0 0,-36 0-16,53 0 31,1 0-15,-19 0-1,-35 0 16,1 0-31,105 0 16,71 0 0,70 0-1,71 0 1,88-53 0,-53 0 15,105 53-16,-210 0-15,-72 0 16,1 0-16,-71 0 0,0 0 16,-70 0-1,-36 0 1,0 0 0,1 0-1,-1 0 1,0 0-1,0 0 1,1 0 0,34 0 15,-34 0-31,158 70 16,105 19 15,-246-72-31,159-17 15,-71 0-15,-70 0 16,158 0 0,-123 0-1,-36 0 1,-17 0 0,-35-17-1,17 17 110,-17-18-94,-53-17 1,-1 17-32,-52-17 15,-71-18 1,36 0 0,17 18-1,0-1 1,53 36-1,0-17-15,36-1 16,-18 18 0,-1 0-1,1-35 1,0 35 0,17 0-1,-88-18-15,-35-52 31,71 70-15,-89-53 0,-18 17-1,72 36 1,-19-35 0,-52 35-1,140 0-15,-87-53 16,105 53-1,-17 0-15,0 0 16,-18-17 0,35 17-1,-17 0 1,0 0 0,-54 0-1,54-53 16,0 53-15,0 0 0,-18 0-1,-71-18 1,-70 0 0,88 18-1,-52 0 1,-1 0-1,-53 0 1,106 0 0,-52 0-1,34 0 1,18 0 0,18 0-1,35 0 16,-17 0-15,-1 0 0,1 0-1,-1 18 1,36-18 0,-36 0-1,18 18 1,36-1-1,-19-17 1,-34 0 0,-36 0-1,-18 36 1,107-36-16,-107 35 16,89-35-1,-18 18-15,-35-1 31,0 18-15,70-35 0,0 18 62,18 17 16,-70-17-63,35 17-16,-1-35 1,-17 18-16,18 52 16,-53-52-1,17 35 1,19-18 0,34-17-1,18 0 282,35-18-281,0 0-1,36 0 1,-36 0 0,1 0 15</inkml:trace>
  <inkml:trace contextRef="#ctx0" brushRef="#br0" timeOffset="99472.8874">6068 7214 0,'53'53'187,"-18"0"-187,-17 0 16,17 35-16,0-52 16,0 16-1,1-16 16,-1-1-31,0 18 32,18-18-17,-18-17-15,-17 35 16,53-36 15,-54 1 0,19 17-15,-19-35-16,54 18 16,-1 17-1,107 18 1,-54-35 0,142 17-1,17-35 1,0 0-1,-123 0 1,70 0 0,-176 0-1,18-35 1,-36 35 0,0 0-1,89-35 1,-71 17-1,17 18 1,-17-18 0,53 1-16,0-36 15,-71 17-15,53 36 16,-70-17 0,17 17 30,1 0-30,-19 0-16,1 0 16,17 0-1,-17-18 1,-18 0 15,35 18-15,36 0-1,-19-17 1,-52-18 62,18 17-47,0 0-31,-1 1 32,1-1-32,-18 0 140,0-17-140,0 0 16,0 0 0,0-1-1,0-52 1,-53 70-1,53-17 1,0 0 0,-35 0-16,-53-18 15,-36-36 1,-105 1 15,88 88-15,-89-53-1,-34 18 1,-18 35 0,-71 0-1,53 0 1,106 35 0,106-17-1,0-18-15,-18 53 16,18-53-1,52 0-15,-17 18 32,36-1-32,-19-17 0,1 0 15,0 0 1,0 0 0,-1 35-1,1-35 1,0 36-1,-36-36 1,1 0-16,34 0 16,1 35-16,0-35 0,-53 0 15,70 35 1,-53-35 0,36 0 15,0 0-16,17 53 1,1-35 0,-54-18-16,36 0 15,35 17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06T03:31:53.309"/>
    </inkml:context>
    <inkml:brush xml:id="br0">
      <inkml:brushProperty name="width" value="0.05292" units="cm"/>
      <inkml:brushProperty name="height" value="0.05292" units="cm"/>
      <inkml:brushProperty name="color" value="#FF0000"/>
    </inkml:brush>
  </inkml:definitions>
  <inkml:trace contextRef="#ctx0" brushRef="#br0">6315 5062 0,'0'-17'79,"88"17"-79,-18 0 15,1 0-15,-36 0 31,89 35 1,-18-35-1,-71 0-15,0 0-1,36 35 1,-36-35-1</inkml:trace>
  <inkml:trace contextRef="#ctx0" brushRef="#br0" timeOffset="1088.0229">6950 4639 0,'0'18'93,"-18"35"-93,0-36 16,18 18 0,0 1-1,0-1 1,0 0-16,0 1 15,0-1 1,0 194 15,0-194 32,0 1-48,0-1 1</inkml:trace>
  <inkml:trace contextRef="#ctx0" brushRef="#br0" timeOffset="1767.7941">6438 5486 0,'35'0'94,"1"0"-78,-1 0 15,0 35 16,-17-35-47,-18 18 16,18-1-1,-1 36 1,1-53 62,0-17-62,-1-1-1,1 0 1</inkml:trace>
  <inkml:trace contextRef="#ctx0" brushRef="#br0" timeOffset="2546.7655">6773 5309 0,'18'0'109,"17"0"-109,1 18 47,-1 17 47,-18-17-94,-17 17 31,0-17 31,0 17-46,0 53 0,0-52-16,0-1 15,0 0 1,-17-17-1,-1-1 1,1 1 15,17 0-31</inkml:trace>
  <inkml:trace contextRef="#ctx0" brushRef="#br0" timeOffset="3136.0347">6791 5415 0,'71'18'63,"-54"-18"-63,-17 17 140</inkml:trace>
  <inkml:trace contextRef="#ctx0" brushRef="#br0" timeOffset="3663.8907">6738 5609 0,'0'18'16,"18"-18"-1,17 35-15,-17-35 16,-1 0-1,36 35 1,0 1 0,-53-19 77</inkml:trace>
  <inkml:trace contextRef="#ctx0" brushRef="#br0" timeOffset="4207.1299">6650 6121 0,'70'0'31,"36"0"-16,-35 0 1,17 0-16,-17 0 16</inkml:trace>
  <inkml:trace contextRef="#ctx0" brushRef="#br0" timeOffset="5343.4234">6914 5838 0,'-17'18'78,"17"53"-62,0 70-16,0 35 15,0 1-15,0-36 16,0 0-16,0 123 31,0-228 16</inkml:trace>
  <inkml:trace contextRef="#ctx0" brushRef="#br0" timeOffset="6064.9676">7267 5256 0,'18'-17'31,"17"17"-15,36 0-1,-36 0-15,53 0 16,106 0-1,0-36 17,-158 36 15,-54 0 15</inkml:trace>
  <inkml:trace contextRef="#ctx0" brushRef="#br0" timeOffset="6671.8726">7214 5450 0,'0'0'0,"36"0"15,-1 0 17,0 0-17,0 0 1,142 53 15,-1-53 0,-141 0 1</inkml:trace>
  <inkml:trace contextRef="#ctx0" brushRef="#br0" timeOffset="7879.5918">7232 5909 0,'18'0'47,"17"0"-16,0 0-31,0 0 16,36 0-16,-36-18 15,106-17 17,-35 0 15,-71 35-16,36 0 47,-36 0-78,1 0 16,-1 0-16,0 0 93,-17 0-46,-18 17-47,0 19 16,0-1-1,0 0-15,0 1 16,-18-1 15,1-18-15,-54 54 0,18-18-1,-123 35 1,158-70-1,-17-18 1,-1 0 0,19 0 124,-1 0-108,-35 0-17</inkml:trace>
  <inkml:trace contextRef="#ctx0" brushRef="#br0" timeOffset="8859.0857">7444 4604 0,'0'17'31,"0"19"-15,0-1-16,0 53 16,0-17-16,0 17 15,0-18-15,0 72 16,0 16-1,-36 230 17,1 0-1,-36 36 16,54-389-32,17 36 1,0 52 0,0-70-1,0-18 1,0 1 0,0-1 30,0 0-30,0 0 0,0 1-16,0-1 15</inkml:trace>
  <inkml:trace contextRef="#ctx0" brushRef="#br0" timeOffset="9623.1174">8855 4639 0,'0'0'0,"35"35"16,0-35-1,1 36-15,16-1 16,19 0-16,-18 36 16,18-18-16,-36-18 15,18 18-15,-18-18 16,0 0-16,1 1 15,-36-19 48</inkml:trace>
  <inkml:trace contextRef="#ctx0" brushRef="#br0" timeOffset="10329.9924">8643 5098 0,'-35'0'63,"-18"17"-63,53 54 15,0-1-15,-35 19 16,-18 34 0,17-17 15,36-71 0,0 0-15</inkml:trace>
  <inkml:trace contextRef="#ctx0" brushRef="#br0" timeOffset="11143.2741">8502 5274 0,'0'0'0,"18"0"31,17 0-16,53 0-15,36 0 16,317 35 0,52-35-1,-281 71-15,35-71 16,-71 0-16,-17 0 16,-88 0-16,-1-18 31,-34 18-16,-54 0 189,0 0-189,-70 18-15,0 17 16,0 18-1,-18 0 1,71 0 0,-1-53-1,-105 123 1,53-70 0,88-35-16,-53 17 15,0 0 1</inkml:trace>
  <inkml:trace contextRef="#ctx0" brushRef="#br0" timeOffset="11944.0433">8996 5609 0,'0'-17'16,"35"17"0,0 0-1,1 0 1,-19-18-1,-17 0-15,36 18 32,34 18-17,-35-18 1,1 0-16,193 0 47,-141 0-47,-70 0 15,70 0-15,-53 0 32,-52 0 93</inkml:trace>
  <inkml:trace contextRef="#ctx0" brushRef="#br0" timeOffset="12415.356">9155 5627 0,'0'17'109,"-18"1"-109,-35 35 16,18-18-16,-18 1 15,18-1-15,17 0 31,-17-17-15,17-1 0</inkml:trace>
  <inkml:trace contextRef="#ctx0" brushRef="#br0" timeOffset="13141.2437">9225 5715 0,'0'0'0,"35"35"16,-35-17-1,36 35-15,-36-18 16,53 71 15,-18 0 0,-35-71-15,0 36-16,0-36 16,0 88-1,0-34 1,-18-37-1,-17 19 1,35 0 0,-35-36-16,35 88 15,0-105 1</inkml:trace>
  <inkml:trace contextRef="#ctx0" brushRef="#br0" timeOffset="13920.5655">9349 6121 0,'0'0'0,"-36"17"47,-105 54-32,71-53 1,-19 34-16,37-34 16,34 0-16,0-1 15,1-17 17</inkml:trace>
  <inkml:trace contextRef="#ctx0" brushRef="#br0" timeOffset="14511.156">9172 6332 0,'-53'36'93,"36"17"-77,-54-18-16,53 18 16,1-36-16,17 1 15,0 0 1,-35 17-16,17-17 31,0-1-15,1 1-1</inkml:trace>
  <inkml:trace contextRef="#ctx0" brushRef="#br0" timeOffset="15815.4677">9895 5803 0,'0'18'109,"0"-1"-109,-35 19 16,-35-1-16,-19 0 15,-16 71 1,-89 18 15,123-107 0,53-17-31,1 18 32,17 0 202,70-18-234,-34 0 16,-1 0-16,35 0 0,-34 35 15,52-18 1,-35 1 0,70 70-1,1-52 16,-71-19-31,-36 1 16,19-18-16,-19 17 16,36 1 15,-35 0 0</inkml:trace>
  <inkml:trace contextRef="#ctx0" brushRef="#br0" timeOffset="18665.3308">11289 5221 0,'-18'0'109,"-17"0"-93,-71 0-1,106 35-15,-88 1 16,70-19-16,-52 19 16,17-19-16,0 54 15,0-36 1,-106 53 15,124-52-31,0-1 31,35-18 63,53 1-78,0 0 15,-36-1-31,54 1 16,35-18-16,-18 0 15,53 18 1,-106-18 0,-17 17-1,-18 19 79,0-19-32,0 1-62,-36 70 360,1-88-345,-18 35-15,18 18 16,-36-18-16,1-17 16,52 0-16,1 17 15,-36 0 1,17-35 15,36 18-15,-35 17-16,-18-17 47,36 0-32,-1 34-15,36-52 110,70 0-95,123 0 1,-52-88-16,53 88 16,-71-53-16,-53 0 15,-53 53 1,-52 0 78,-54 36-94,18-1 15,-17 0-15,-89 18 16,-53 71-1</inkml:trace>
  <inkml:trace contextRef="#ctx0" brushRef="#br0" timeOffset="19408.2435">10636 6615 0,'0'-36'140,"36"-17"-124,34 18-16,36 0 16,-71 0-16,89-36 15,-36 18 16,-71 35-15</inkml:trace>
  <inkml:trace contextRef="#ctx0" brushRef="#br0" timeOffset="22120.2583">11024 5292 0,'18'17'31,"-18"19"-31,0-1 15,0 0-15,0 0 16,0 36-16,0-36 16,0 1-1,0-54 110,35-17-109,-17-18-16,-1-18 16,1 54-16,0 17 15,17-53 1,-17 35 15,-18 71 78,0 53-109,0 70 16,0-105-16,0 140 16,0-123-1,0 18 1,0-17 0,53-37-1,-53-34-15,35 0 94</inkml:trace>
  <inkml:trace contextRef="#ctx0" brushRef="#br0" timeOffset="22813.5362">12312 5292 0,'35'0'47,"53"0"-31,-35 35-16,53 88 31,-35-34 0,-71-107 32,35-17-48</inkml:trace>
  <inkml:trace contextRef="#ctx0" brushRef="#br0" timeOffset="23447.4142">13000 4939 0,'18'35'31,"-36"53"-16,-17 36-15,-36 52 16,0-52-16,-17 70 16,-18 35-16,18 18 15,0-53-15,-18-35 16,36-36-16,-124 230 31,194-318-15,-18-17 62,-17-18-62,17 0-1,0-124 48,1 124-63</inkml:trace>
  <inkml:trace contextRef="#ctx0" brushRef="#br0" timeOffset="24875.1272">13423 5274 0,'-35'18'125,"-18"35"-125,-18 0 15,-17-1-15,35-34 16,-35 17-16,71-17 15,-36 0-15,53 17 329,17 18-314,-17-36 1,53 36-16,18 0 15,-18 35-15,0-17 16,-18-18 0,-18-53-16,1 53 15,17-53 1,-17 17 15,0-17 79</inkml:trace>
  <inkml:trace contextRef="#ctx0" brushRef="#br0" timeOffset="25591.8663">13617 5503 0,'0'-35'47,"88"-18"-47,1 18 15,-36-36-15,52 71 16,-69-17-1,52-19-15,-71 19 16,19 17 62,-1 0 0</inkml:trace>
  <inkml:trace contextRef="#ctx0" brushRef="#br0" timeOffset="26277.3007">13952 5697 0,'-17'0'47,"17"-17"-32,35 17 1,0 0-1,1-36-15,-19 19 16,1-1 0,-1 18-16,19 0 47,-19 0 109</inkml:trace>
  <inkml:trace contextRef="#ctx0" brushRef="#br0" timeOffset="27672.3181">13353 5944 0,'0'18'78,"35"-18"-62,0 0-16,36 0 16,-1 0-1,424 35 32,-317 36-16,-107-54 48,-70 19-64,35-1 1,-35 0-16,0 1 15,0 52 1,18-71 0,-18 19-1,0-1 1,0 0 0,0 53-1,-18-88 1,1 18 46,-1 0-15,1-1-31,-1 1 78,0-18-63,-70-35 16,53 35-32,-1 0-15,-16-18 110,34 0-48,0 18-31,-35-53-15</inkml:trace>
  <inkml:trace contextRef="#ctx0" brushRef="#br0" timeOffset="29255.4046">13917 4710 0,'0'17'47,"0"54"-47,0-36 16,0 0-16,0 54 15,0-19 1,-35 18-16,35 89 16,-71 140 15,71-211 0,0-71 0,0 1 1,0-1-17,0 0 1,0 0-16,0 1 15,0-19 1,18 71 0,-18-70-1,0 17 1,0-17 0,0 70-1,0-52 1,0 34-1,0-35 1,0 1 0,0 34-1,0 36 17,0-71-17,0 36 1,0-36-1,-35 18 1,35-18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7065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122"/>
              </a:defRPr>
            </a:lvl1pPr>
          </a:lstStyle>
          <a:p>
            <a:pPr>
              <a:defRPr/>
            </a:pPr>
            <a:endParaRPr lang="en-US" altLang="zh-CN"/>
          </a:p>
        </p:txBody>
      </p:sp>
      <p:sp>
        <p:nvSpPr>
          <p:cNvPr id="7066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7066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066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122"/>
              </a:defRPr>
            </a:lvl1pPr>
          </a:lstStyle>
          <a:p>
            <a:pPr>
              <a:defRPr/>
            </a:pPr>
            <a:endParaRPr lang="en-US" altLang="zh-CN"/>
          </a:p>
        </p:txBody>
      </p:sp>
      <p:sp>
        <p:nvSpPr>
          <p:cNvPr id="7066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ea typeface="宋体" charset="-122"/>
              </a:defRPr>
            </a:lvl1pPr>
          </a:lstStyle>
          <a:p>
            <a:pPr>
              <a:defRPr/>
            </a:pPr>
            <a:fld id="{C8116A41-0BF3-DB4E-8F9D-1E819F503CC1}" type="slidenum">
              <a:rPr lang="en-US" altLang="zh-CN"/>
              <a:pPr>
                <a:defRPr/>
              </a:pPr>
              <a:t>‹#›</a:t>
            </a:fld>
            <a:endParaRPr lang="en-US" altLang="zh-CN"/>
          </a:p>
        </p:txBody>
      </p:sp>
    </p:spTree>
    <p:extLst>
      <p:ext uri="{BB962C8B-B14F-4D97-AF65-F5344CB8AC3E}">
        <p14:creationId xmlns:p14="http://schemas.microsoft.com/office/powerpoint/2010/main" val="1556823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defRPr/>
            </a:pPr>
            <a:endParaRPr lang="zh-CN" altLang="en-US" dirty="0"/>
          </a:p>
        </p:txBody>
      </p:sp>
      <p:sp>
        <p:nvSpPr>
          <p:cNvPr id="4" name="灯片编号占位符 3"/>
          <p:cNvSpPr>
            <a:spLocks noGrp="1"/>
          </p:cNvSpPr>
          <p:nvPr>
            <p:ph type="sldNum" sz="quarter" idx="5"/>
          </p:nvPr>
        </p:nvSpPr>
        <p:spPr>
          <a:noFill/>
        </p:spPr>
        <p:txBody>
          <a:bodyPr/>
          <a:lstStyle/>
          <a:p>
            <a:pPr>
              <a:defRPr/>
            </a:pPr>
            <a:fld id="{1F560D2B-EE82-A441-BF08-976B016BAE34}" type="slidenum">
              <a:rPr lang="en-US" altLang="zh-CN" smtClean="0"/>
              <a:pPr>
                <a:defRPr/>
              </a:pPr>
              <a:t>1</a:t>
            </a:fld>
            <a:endParaRPr lang="en-US" altLang="zh-CN"/>
          </a:p>
        </p:txBody>
      </p:sp>
    </p:spTree>
    <p:extLst>
      <p:ext uri="{BB962C8B-B14F-4D97-AF65-F5344CB8AC3E}">
        <p14:creationId xmlns:p14="http://schemas.microsoft.com/office/powerpoint/2010/main" val="1670443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64</a:t>
            </a:fld>
            <a:endParaRPr lang="en-US" altLang="zh-CN"/>
          </a:p>
        </p:txBody>
      </p:sp>
    </p:spTree>
    <p:extLst>
      <p:ext uri="{BB962C8B-B14F-4D97-AF65-F5344CB8AC3E}">
        <p14:creationId xmlns:p14="http://schemas.microsoft.com/office/powerpoint/2010/main" val="3095932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65</a:t>
            </a:fld>
            <a:endParaRPr lang="en-US" altLang="zh-CN"/>
          </a:p>
        </p:txBody>
      </p:sp>
    </p:spTree>
    <p:extLst>
      <p:ext uri="{BB962C8B-B14F-4D97-AF65-F5344CB8AC3E}">
        <p14:creationId xmlns:p14="http://schemas.microsoft.com/office/powerpoint/2010/main" val="46973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66</a:t>
            </a:fld>
            <a:endParaRPr lang="en-US" altLang="zh-CN"/>
          </a:p>
        </p:txBody>
      </p:sp>
    </p:spTree>
    <p:extLst>
      <p:ext uri="{BB962C8B-B14F-4D97-AF65-F5344CB8AC3E}">
        <p14:creationId xmlns:p14="http://schemas.microsoft.com/office/powerpoint/2010/main" val="300325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8116A41-0BF3-DB4E-8F9D-1E819F503CC1}" type="slidenum">
              <a:rPr lang="en-US" altLang="zh-CN" smtClean="0"/>
              <a:pPr>
                <a:defRPr/>
              </a:pPr>
              <a:t>67</a:t>
            </a:fld>
            <a:endParaRPr lang="en-US" altLang="zh-CN"/>
          </a:p>
        </p:txBody>
      </p:sp>
    </p:spTree>
    <p:extLst>
      <p:ext uri="{BB962C8B-B14F-4D97-AF65-F5344CB8AC3E}">
        <p14:creationId xmlns:p14="http://schemas.microsoft.com/office/powerpoint/2010/main" val="397445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a:defRPr/>
            </a:pPr>
            <a:endParaRPr lang="en-US" altLang="zh-C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a:defRPr/>
            </a:pPr>
            <a:endParaRPr lang="en-US" altLang="zh-C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a:defRPr/>
            </a:pPr>
            <a:fld id="{619F1217-D2D8-024D-8092-41AEBB6C9114}" type="slidenum">
              <a:rPr lang="en-US" altLang="zh-CN" smtClean="0"/>
              <a:pPr>
                <a:defRPr/>
              </a:pPr>
              <a:t>‹#›</a:t>
            </a:fld>
            <a:endParaRPr lang="en-US" altLang="zh-C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295297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51348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227801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028857E8-8BE2-124D-B153-D6DAF9FF7341}" type="slidenum">
              <a:rPr lang="en-US" altLang="zh-CN" smtClean="0"/>
              <a:pPr>
                <a:defRPr/>
              </a:pPr>
              <a:t>‹#›</a:t>
            </a:fld>
            <a:endParaRPr lang="en-US" altLang="zh-CN"/>
          </a:p>
        </p:txBody>
      </p:sp>
    </p:spTree>
    <p:extLst>
      <p:ext uri="{BB962C8B-B14F-4D97-AF65-F5344CB8AC3E}">
        <p14:creationId xmlns:p14="http://schemas.microsoft.com/office/powerpoint/2010/main" val="1632013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a:defRPr/>
            </a:pPr>
            <a:endParaRPr lang="en-US" altLang="zh-C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a:defRPr/>
            </a:pPr>
            <a:endParaRPr lang="en-US" altLang="zh-C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a:defRPr/>
            </a:pPr>
            <a:fld id="{BCD3645C-FF17-4742-BCE7-0E89522684AB}" type="slidenum">
              <a:rPr lang="en-US" altLang="zh-CN" smtClean="0"/>
              <a:pPr>
                <a:defRPr/>
              </a:pPr>
              <a:t>‹#›</a:t>
            </a:fld>
            <a:endParaRPr lang="en-US" altLang="zh-C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553220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624B9485-93FF-CE40-82B2-842A303BAC18}" type="slidenum">
              <a:rPr lang="en-US" altLang="zh-CN" smtClean="0"/>
              <a:pPr>
                <a:defRPr/>
              </a:pPr>
              <a:t>‹#›</a:t>
            </a:fld>
            <a:endParaRPr lang="en-US" altLang="zh-CN"/>
          </a:p>
        </p:txBody>
      </p:sp>
    </p:spTree>
    <p:extLst>
      <p:ext uri="{BB962C8B-B14F-4D97-AF65-F5344CB8AC3E}">
        <p14:creationId xmlns:p14="http://schemas.microsoft.com/office/powerpoint/2010/main" val="425118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8EF0B9E8-6930-1E49-91A5-9A633B4E1D9D}" type="slidenum">
              <a:rPr lang="en-US" altLang="zh-CN" smtClean="0"/>
              <a:pPr>
                <a:defRPr/>
              </a:pPr>
              <a:t>‹#›</a:t>
            </a:fld>
            <a:endParaRPr lang="en-US" altLang="zh-CN"/>
          </a:p>
        </p:txBody>
      </p:sp>
    </p:spTree>
    <p:extLst>
      <p:ext uri="{BB962C8B-B14F-4D97-AF65-F5344CB8AC3E}">
        <p14:creationId xmlns:p14="http://schemas.microsoft.com/office/powerpoint/2010/main" val="23494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906351DA-AB5E-B64B-B8C9-BD5E40AB31F9}" type="slidenum">
              <a:rPr lang="en-US" altLang="zh-CN" smtClean="0"/>
              <a:pPr>
                <a:defRPr/>
              </a:pPr>
              <a:t>‹#›</a:t>
            </a:fld>
            <a:endParaRPr lang="en-US" altLang="zh-CN"/>
          </a:p>
        </p:txBody>
      </p:sp>
    </p:spTree>
    <p:extLst>
      <p:ext uri="{BB962C8B-B14F-4D97-AF65-F5344CB8AC3E}">
        <p14:creationId xmlns:p14="http://schemas.microsoft.com/office/powerpoint/2010/main" val="180919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1F709F53-63D5-6545-B0C3-AC440FEE8493}" type="slidenum">
              <a:rPr lang="en-US" altLang="zh-CN" smtClean="0"/>
              <a:pPr>
                <a:defRPr/>
              </a:pPr>
              <a:t>‹#›</a:t>
            </a:fld>
            <a:endParaRPr lang="en-US" altLang="zh-CN"/>
          </a:p>
        </p:txBody>
      </p:sp>
    </p:spTree>
    <p:extLst>
      <p:ext uri="{BB962C8B-B14F-4D97-AF65-F5344CB8AC3E}">
        <p14:creationId xmlns:p14="http://schemas.microsoft.com/office/powerpoint/2010/main" val="23595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a:defRPr/>
            </a:pPr>
            <a:endParaRPr lang="en-US" altLang="zh-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a:defRPr/>
            </a:pPr>
            <a:fld id="{3C777B2F-C4B5-F94E-998A-A1B887E30405}" type="slidenum">
              <a:rPr lang="en-US" altLang="zh-CN" smtClean="0"/>
              <a:pPr>
                <a:defRPr/>
              </a:pPr>
              <a:t>‹#›</a:t>
            </a:fld>
            <a:endParaRPr lang="en-US" altLang="zh-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4206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a:defRPr/>
            </a:pPr>
            <a:endParaRPr lang="en-US" altLang="zh-C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a:defRPr/>
            </a:pPr>
            <a:endParaRPr lang="en-US" altLang="zh-C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a:defRPr/>
            </a:pPr>
            <a:fld id="{D318E346-5E95-604E-8435-58313AEAC4E9}" type="slidenum">
              <a:rPr lang="en-US" altLang="zh-CN" smtClean="0"/>
              <a:pPr>
                <a:defRPr/>
              </a:pPr>
              <a:t>‹#›</a:t>
            </a:fld>
            <a:endParaRPr lang="en-US" altLang="zh-C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907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a:defRPr/>
            </a:pPr>
            <a:endParaRPr lang="en-US" altLang="zh-C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a:defRPr/>
            </a:pPr>
            <a:endParaRPr lang="en-US" altLang="zh-C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a:defRPr/>
            </a:pPr>
            <a:fld id="{624B9485-93FF-CE40-82B2-842A303BAC18}" type="slidenum">
              <a:rPr lang="en-US" altLang="zh-CN" smtClean="0"/>
              <a:pPr>
                <a:defRPr/>
              </a:pPr>
              <a:t>‹#›</a:t>
            </a:fld>
            <a:endParaRPr lang="en-US" altLang="zh-C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9922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2" pos="9216" userDrawn="1">
          <p15:clr>
            <a:srgbClr val="F26B43"/>
          </p15:clr>
        </p15:guide>
        <p15:guide id="13" pos="1248" userDrawn="1">
          <p15:clr>
            <a:srgbClr val="F26B43"/>
          </p15:clr>
        </p15:guide>
        <p15:guide id="14" pos="1152" userDrawn="1">
          <p15:clr>
            <a:srgbClr val="F26B43"/>
          </p15:clr>
        </p15:guide>
        <p15:guide id="15" orient="horz" pos="1368" userDrawn="1">
          <p15:clr>
            <a:srgbClr val="F26B43"/>
          </p15:clr>
        </p15:guide>
        <p15:guide id="16" orient="horz" pos="1440" userDrawn="1">
          <p15:clr>
            <a:srgbClr val="F26B43"/>
          </p15:clr>
        </p15:guide>
        <p15:guide id="17" orient="horz" pos="3696" userDrawn="1">
          <p15:clr>
            <a:srgbClr val="F26B43"/>
          </p15:clr>
        </p15:guide>
        <p15:guide id="18" orient="horz" pos="432" userDrawn="1">
          <p15:clr>
            <a:srgbClr val="F26B43"/>
          </p15:clr>
        </p15:guide>
        <p15:guide id="19" orient="horz" pos="1512" userDrawn="1">
          <p15:clr>
            <a:srgbClr val="F26B43"/>
          </p15:clr>
        </p15:guide>
        <p15:guide id="20" pos="6912" userDrawn="1">
          <p15:clr>
            <a:srgbClr val="F26B43"/>
          </p15:clr>
        </p15:guide>
        <p15:guide id="21" pos="936" userDrawn="1">
          <p15:clr>
            <a:srgbClr val="F26B43"/>
          </p15:clr>
        </p15:guide>
        <p15:guide id="22"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png"/><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15.xml"/></Relationships>
</file>

<file path=ppt/slides/_rels/slide6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7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15127" y="1628800"/>
            <a:ext cx="8361229" cy="2098226"/>
          </a:xfrm>
        </p:spPr>
        <p:txBody>
          <a:bodyPr/>
          <a:lstStyle/>
          <a:p>
            <a:r>
              <a:rPr lang="zh-CN" altLang="en-US" dirty="0" smtClean="0"/>
              <a:t>机器学习常用算法介绍</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pic>
        <p:nvPicPr>
          <p:cNvPr id="2050" name="Picture 2" descr="https://pic2.zhimg.com/80/v2-93f281ad9d44548263e00248b61d1041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628" y="2676858"/>
            <a:ext cx="2628057" cy="1975175"/>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3" name="图片 2"/>
          <p:cNvPicPr>
            <a:picLocks noChangeAspect="1"/>
          </p:cNvPicPr>
          <p:nvPr/>
        </p:nvPicPr>
        <p:blipFill>
          <a:blip r:embed="rId3"/>
          <a:stretch>
            <a:fillRect/>
          </a:stretch>
        </p:blipFill>
        <p:spPr>
          <a:xfrm>
            <a:off x="3661787" y="1988840"/>
            <a:ext cx="4773737" cy="3082727"/>
          </a:xfrm>
          <a:prstGeom prst="rect">
            <a:avLst/>
          </a:prstGeom>
        </p:spPr>
      </p:pic>
    </p:spTree>
    <p:extLst>
      <p:ext uri="{BB962C8B-B14F-4D97-AF65-F5344CB8AC3E}">
        <p14:creationId xmlns:p14="http://schemas.microsoft.com/office/powerpoint/2010/main" val="3595980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 name="内容占位符 1"/>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127448" y="1700212"/>
            <a:ext cx="10287000" cy="4752975"/>
          </a:xfrm>
          <a:prstGeom prst="rect">
            <a:avLst/>
          </a:prstGeom>
        </p:spPr>
      </p:pic>
    </p:spTree>
    <p:extLst>
      <p:ext uri="{BB962C8B-B14F-4D97-AF65-F5344CB8AC3E}">
        <p14:creationId xmlns:p14="http://schemas.microsoft.com/office/powerpoint/2010/main" val="880661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线性判别分析</a:t>
            </a:r>
            <a:endParaRPr lang="en-US" altLang="zh-CN" sz="4000" dirty="0"/>
          </a:p>
        </p:txBody>
      </p:sp>
      <p:sp>
        <p:nvSpPr>
          <p:cNvPr id="265219" name="Rectangle 3"/>
          <p:cNvSpPr>
            <a:spLocks noGrp="1" noChangeArrowheads="1"/>
          </p:cNvSpPr>
          <p:nvPr>
            <p:ph idx="1"/>
          </p:nvPr>
        </p:nvSpPr>
        <p:spPr/>
        <p:txBody>
          <a:bodyPr/>
          <a:lstStyle/>
          <a:p>
            <a:r>
              <a:rPr lang="zh-CN" altLang="zh-CN" sz="2800" dirty="0"/>
              <a:t>线性判别分析的思想是，针对训练集，将其投影到一条直线上，使得同类样本点尽量接近，异类样本点尽量远离。即同类样本计算得到的</a:t>
            </a:r>
            <a:r>
              <a:rPr lang="en-US" altLang="zh-CN" sz="2800" dirty="0"/>
              <a:t>f</a:t>
            </a:r>
            <a:r>
              <a:rPr lang="zh-CN" altLang="zh-CN" sz="2800" dirty="0"/>
              <a:t>尽量比较相似，协方差较小，异类样本的中心间距离尽可能大，同时考虑两者可以得到线性判别分析的目标函数。 </a:t>
            </a:r>
            <a:r>
              <a:rPr lang="zh-CN" altLang="en-US" sz="2800" dirty="0"/>
              <a:t> </a:t>
            </a:r>
            <a:endParaRPr lang="zh-CN" altLang="en-US"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3936960" y="2565360"/>
              <a:ext cx="6629760" cy="743400"/>
            </p14:xfrm>
          </p:contentPart>
        </mc:Choice>
        <mc:Fallback xmlns="">
          <p:pic>
            <p:nvPicPr>
              <p:cNvPr id="2" name="墨迹 1"/>
              <p:cNvPicPr/>
              <p:nvPr/>
            </p:nvPicPr>
            <p:blipFill>
              <a:blip r:embed="rId3"/>
              <a:stretch>
                <a:fillRect/>
              </a:stretch>
            </p:blipFill>
            <p:spPr>
              <a:xfrm>
                <a:off x="3927600" y="2556000"/>
                <a:ext cx="6648480" cy="762120"/>
              </a:xfrm>
              <a:prstGeom prst="rect">
                <a:avLst/>
              </a:prstGeom>
            </p:spPr>
          </p:pic>
        </mc:Fallback>
      </mc:AlternateContent>
    </p:spTree>
    <p:extLst>
      <p:ext uri="{BB962C8B-B14F-4D97-AF65-F5344CB8AC3E}">
        <p14:creationId xmlns:p14="http://schemas.microsoft.com/office/powerpoint/2010/main" val="4787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线性判别分析</a:t>
            </a:r>
            <a:endParaRPr lang="en-US" altLang="zh-CN" sz="4000" dirty="0"/>
          </a:p>
        </p:txBody>
      </p:sp>
      <p:sp>
        <p:nvSpPr>
          <p:cNvPr id="2" name="内容占位符 1"/>
          <p:cNvSpPr>
            <a:spLocks noGrp="1"/>
          </p:cNvSpPr>
          <p:nvPr>
            <p:ph idx="1"/>
          </p:nvPr>
        </p:nvSpPr>
        <p:spPr/>
        <p:txBody>
          <a:bodyPr/>
          <a:lstStyle/>
          <a:p>
            <a:endParaRPr lang="zh-CN" altLang="en-US" dirty="0"/>
          </a:p>
        </p:txBody>
      </p:sp>
      <p:pic>
        <p:nvPicPr>
          <p:cNvPr id="3" name="图片 2"/>
          <p:cNvPicPr>
            <a:picLocks noChangeAspect="1"/>
          </p:cNvPicPr>
          <p:nvPr/>
        </p:nvPicPr>
        <p:blipFill>
          <a:blip r:embed="rId2"/>
          <a:stretch>
            <a:fillRect/>
          </a:stretch>
        </p:blipFill>
        <p:spPr>
          <a:xfrm>
            <a:off x="3359696" y="2003962"/>
            <a:ext cx="5358557" cy="3863438"/>
          </a:xfrm>
          <a:prstGeom prst="rect">
            <a:avLst/>
          </a:prstGeom>
        </p:spPr>
      </p:pic>
    </p:spTree>
    <p:extLst>
      <p:ext uri="{BB962C8B-B14F-4D97-AF65-F5344CB8AC3E}">
        <p14:creationId xmlns:p14="http://schemas.microsoft.com/office/powerpoint/2010/main" val="2024205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265219" name="Rectangle 3"/>
          <p:cNvSpPr>
            <a:spLocks noGrp="1" noChangeArrowheads="1"/>
          </p:cNvSpPr>
          <p:nvPr>
            <p:ph idx="1"/>
          </p:nvPr>
        </p:nvSpPr>
        <p:spPr/>
        <p:txBody>
          <a:bodyPr>
            <a:normAutofit lnSpcReduction="10000"/>
          </a:bodyPr>
          <a:lstStyle/>
          <a:p>
            <a:r>
              <a:rPr lang="zh-CN" altLang="en-US" sz="2400" dirty="0"/>
              <a:t>基本思想：</a:t>
            </a:r>
            <a:r>
              <a:rPr lang="zh-CN" altLang="zh-CN" sz="2400" dirty="0"/>
              <a:t>基于训练集在样本空间中找到一个超平面可以将不同类别的样本分开，并且使得所有的点都尽可能的远离超平面</a:t>
            </a:r>
            <a:r>
              <a:rPr lang="zh-CN" altLang="en-US" sz="2400" dirty="0"/>
              <a:t>。</a:t>
            </a:r>
          </a:p>
          <a:p>
            <a:r>
              <a:rPr lang="zh-CN" altLang="zh-CN" sz="2400" dirty="0"/>
              <a:t>但实际上离超平面很远的点都已被分类正确，我们所关心的是离超平面较近的点，这是容易被误分类的点，如何使离得较近的点尽可能远离超平面。</a:t>
            </a:r>
            <a:endParaRPr lang="zh-CN" altLang="en-US" sz="2400" dirty="0"/>
          </a:p>
          <a:p>
            <a:r>
              <a:rPr lang="zh-CN" altLang="zh-CN" sz="2400" dirty="0"/>
              <a:t>如何找到一个最优的超平面以及最优超平面如何定义是支持向量机需要解决的问题。</a:t>
            </a:r>
            <a:endParaRPr lang="zh-CN" altLang="en-US" sz="2400" dirty="0"/>
          </a:p>
          <a:p>
            <a:r>
              <a:rPr lang="zh-CN" altLang="zh-CN" sz="2400" dirty="0"/>
              <a:t>我们所需要寻找的超平面应该对样本局部扰动的</a:t>
            </a:r>
            <a:r>
              <a:rPr lang="en-US" altLang="zh-CN" sz="2400" dirty="0"/>
              <a:t>“</a:t>
            </a:r>
            <a:r>
              <a:rPr lang="zh-CN" altLang="zh-CN" sz="2400" dirty="0"/>
              <a:t>容忍性</a:t>
            </a:r>
            <a:r>
              <a:rPr lang="en-US" altLang="zh-CN" sz="2400" dirty="0"/>
              <a:t>”</a:t>
            </a:r>
            <a:r>
              <a:rPr lang="zh-CN" altLang="zh-CN" sz="2400" dirty="0"/>
              <a:t>最好，即结果对于未知样本的预测更加准确。 </a:t>
            </a:r>
            <a:r>
              <a:rPr lang="zh-CN" altLang="en-US" sz="2400" dirty="0"/>
              <a:t> </a:t>
            </a:r>
            <a:endParaRPr lang="zh-CN" altLang="en-US" sz="1800"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404120" y="577800"/>
              <a:ext cx="2470320" cy="1670400"/>
            </p14:xfrm>
          </p:contentPart>
        </mc:Choice>
        <mc:Fallback xmlns="">
          <p:pic>
            <p:nvPicPr>
              <p:cNvPr id="2" name="墨迹 1"/>
              <p:cNvPicPr/>
              <p:nvPr/>
            </p:nvPicPr>
            <p:blipFill>
              <a:blip r:embed="rId3"/>
              <a:stretch>
                <a:fillRect/>
              </a:stretch>
            </p:blipFill>
            <p:spPr>
              <a:xfrm>
                <a:off x="7394760" y="568440"/>
                <a:ext cx="2489040" cy="1689120"/>
              </a:xfrm>
              <a:prstGeom prst="rect">
                <a:avLst/>
              </a:prstGeom>
            </p:spPr>
          </p:pic>
        </mc:Fallback>
      </mc:AlternateContent>
    </p:spTree>
    <p:extLst>
      <p:ext uri="{BB962C8B-B14F-4D97-AF65-F5344CB8AC3E}">
        <p14:creationId xmlns:p14="http://schemas.microsoft.com/office/powerpoint/2010/main" val="470383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7" name="矩形 6"/>
          <p:cNvSpPr/>
          <p:nvPr/>
        </p:nvSpPr>
        <p:spPr>
          <a:xfrm>
            <a:off x="1373512" y="1428750"/>
            <a:ext cx="10052992" cy="923330"/>
          </a:xfrm>
          <a:prstGeom prst="rect">
            <a:avLst/>
          </a:prstGeom>
        </p:spPr>
        <p:txBody>
          <a:bodyPr wrap="square">
            <a:spAutoFit/>
          </a:bodyPr>
          <a:lstStyle/>
          <a:p>
            <a:r>
              <a:rPr lang="zh-CN" altLang="en-US" dirty="0">
                <a:solidFill>
                  <a:srgbClr val="4D4D4D"/>
                </a:solidFill>
                <a:latin typeface="+mn-ea"/>
                <a:ea typeface="+mn-ea"/>
              </a:rPr>
              <a:t>  </a:t>
            </a:r>
            <a:r>
              <a:rPr lang="zh-CN" altLang="en-US" dirty="0" smtClean="0">
                <a:solidFill>
                  <a:srgbClr val="4D4D4D"/>
                </a:solidFill>
                <a:latin typeface="+mn-ea"/>
                <a:ea typeface="+mn-ea"/>
              </a:rPr>
              <a:t>     给定</a:t>
            </a:r>
            <a:r>
              <a:rPr lang="zh-CN" altLang="en-US" dirty="0">
                <a:solidFill>
                  <a:srgbClr val="4D4D4D"/>
                </a:solidFill>
                <a:latin typeface="+mn-ea"/>
                <a:ea typeface="+mn-ea"/>
              </a:rPr>
              <a:t>训练样本集 </a:t>
            </a:r>
            <a:r>
              <a:rPr lang="en-US" altLang="zh-CN" dirty="0">
                <a:solidFill>
                  <a:srgbClr val="4D4D4D"/>
                </a:solidFill>
                <a:latin typeface="+mn-ea"/>
                <a:ea typeface="+mn-ea"/>
              </a:rPr>
              <a:t>D =</a:t>
            </a:r>
            <a:r>
              <a:rPr lang="en-US" altLang="zh-CN" i="1" dirty="0">
                <a:solidFill>
                  <a:srgbClr val="4D4D4D"/>
                </a:solidFill>
                <a:latin typeface="+mn-ea"/>
                <a:ea typeface="+mn-ea"/>
              </a:rPr>
              <a:t>{ (X1 ,</a:t>
            </a:r>
            <a:r>
              <a:rPr lang="en-US" altLang="zh-CN" dirty="0" err="1">
                <a:solidFill>
                  <a:srgbClr val="4D4D4D"/>
                </a:solidFill>
                <a:latin typeface="+mn-ea"/>
                <a:ea typeface="+mn-ea"/>
              </a:rPr>
              <a:t>Yl</a:t>
            </a:r>
            <a:r>
              <a:rPr lang="en-US" altLang="zh-CN" dirty="0">
                <a:solidFill>
                  <a:srgbClr val="4D4D4D"/>
                </a:solidFill>
                <a:latin typeface="+mn-ea"/>
                <a:ea typeface="+mn-ea"/>
              </a:rPr>
              <a:t>)</a:t>
            </a:r>
            <a:r>
              <a:rPr lang="zh-CN" altLang="en-US" dirty="0">
                <a:solidFill>
                  <a:srgbClr val="4D4D4D"/>
                </a:solidFill>
                <a:latin typeface="+mn-ea"/>
                <a:ea typeface="+mn-ea"/>
              </a:rPr>
              <a:t>，（</a:t>
            </a:r>
            <a:r>
              <a:rPr lang="en-US" altLang="zh-CN" dirty="0">
                <a:solidFill>
                  <a:srgbClr val="4D4D4D"/>
                </a:solidFill>
                <a:latin typeface="+mn-ea"/>
                <a:ea typeface="+mn-ea"/>
              </a:rPr>
              <a:t>X2</a:t>
            </a:r>
            <a:r>
              <a:rPr lang="zh-CN" altLang="en-US" dirty="0">
                <a:solidFill>
                  <a:srgbClr val="4D4D4D"/>
                </a:solidFill>
                <a:latin typeface="+mn-ea"/>
                <a:ea typeface="+mn-ea"/>
              </a:rPr>
              <a:t>，</a:t>
            </a:r>
            <a:r>
              <a:rPr lang="en-US" altLang="zh-CN" i="1" dirty="0">
                <a:solidFill>
                  <a:srgbClr val="4D4D4D"/>
                </a:solidFill>
                <a:latin typeface="+mn-ea"/>
                <a:ea typeface="+mn-ea"/>
              </a:rPr>
              <a:t>Y2)..</a:t>
            </a:r>
            <a:r>
              <a:rPr lang="en-US" altLang="zh-CN" dirty="0">
                <a:solidFill>
                  <a:srgbClr val="4D4D4D"/>
                </a:solidFill>
                <a:latin typeface="+mn-ea"/>
                <a:ea typeface="+mn-ea"/>
              </a:rPr>
              <a:t>., </a:t>
            </a:r>
            <a:r>
              <a:rPr lang="en-US" altLang="zh-CN" i="1" dirty="0">
                <a:solidFill>
                  <a:srgbClr val="4D4D4D"/>
                </a:solidFill>
                <a:latin typeface="+mn-ea"/>
                <a:ea typeface="+mn-ea"/>
              </a:rPr>
              <a:t>(</a:t>
            </a:r>
            <a:r>
              <a:rPr lang="en-US" altLang="zh-CN" i="1" dirty="0" err="1">
                <a:solidFill>
                  <a:srgbClr val="4D4D4D"/>
                </a:solidFill>
                <a:latin typeface="+mn-ea"/>
                <a:ea typeface="+mn-ea"/>
              </a:rPr>
              <a:t>Xm,Ym</a:t>
            </a:r>
            <a:r>
              <a:rPr lang="en-US" altLang="zh-CN" i="1" dirty="0">
                <a:solidFill>
                  <a:srgbClr val="4D4D4D"/>
                </a:solidFill>
                <a:latin typeface="+mn-ea"/>
                <a:ea typeface="+mn-ea"/>
              </a:rPr>
              <a:t>)}, </a:t>
            </a:r>
            <a:r>
              <a:rPr lang="en-US" altLang="zh-CN" dirty="0">
                <a:solidFill>
                  <a:srgbClr val="4D4D4D"/>
                </a:solidFill>
                <a:latin typeface="+mn-ea"/>
                <a:ea typeface="+mn-ea"/>
              </a:rPr>
              <a:t>Yi ∈{-1,+1}</a:t>
            </a:r>
            <a:r>
              <a:rPr lang="zh-CN" altLang="en-US" dirty="0">
                <a:solidFill>
                  <a:srgbClr val="4D4D4D"/>
                </a:solidFill>
                <a:latin typeface="+mn-ea"/>
                <a:ea typeface="+mn-ea"/>
              </a:rPr>
              <a:t>，分类学习最基本的想法就是基于训练集</a:t>
            </a:r>
            <a:r>
              <a:rPr lang="en-US" altLang="zh-CN" dirty="0">
                <a:solidFill>
                  <a:srgbClr val="4D4D4D"/>
                </a:solidFill>
                <a:latin typeface="+mn-ea"/>
                <a:ea typeface="+mn-ea"/>
              </a:rPr>
              <a:t>D</a:t>
            </a:r>
            <a:r>
              <a:rPr lang="zh-CN" altLang="en-US" b="1" dirty="0">
                <a:solidFill>
                  <a:srgbClr val="0070C0"/>
                </a:solidFill>
                <a:latin typeface="+mn-ea"/>
                <a:ea typeface="+mn-ea"/>
              </a:rPr>
              <a:t>在样本空间中找到一个划分超平面、将不同类别的样本分开。</a:t>
            </a:r>
            <a:endParaRPr lang="en-US" altLang="zh-CN" b="1" dirty="0">
              <a:solidFill>
                <a:srgbClr val="0070C0"/>
              </a:solidFill>
              <a:latin typeface="+mn-ea"/>
              <a:ea typeface="+mn-ea"/>
            </a:endParaRPr>
          </a:p>
          <a:p>
            <a:r>
              <a:rPr lang="zh-CN" altLang="en-US" dirty="0"/>
              <a:t>  </a:t>
            </a:r>
            <a:r>
              <a:rPr lang="zh-CN" altLang="en-US" dirty="0" smtClean="0"/>
              <a:t>   </a:t>
            </a:r>
            <a:r>
              <a:rPr lang="zh-CN" altLang="en-US" dirty="0" smtClean="0">
                <a:solidFill>
                  <a:srgbClr val="4D4D4D"/>
                </a:solidFill>
                <a:latin typeface="+mn-ea"/>
                <a:ea typeface="+mn-ea"/>
              </a:rPr>
              <a:t>但</a:t>
            </a:r>
            <a:r>
              <a:rPr lang="zh-CN" altLang="en-US" dirty="0">
                <a:solidFill>
                  <a:srgbClr val="4D4D4D"/>
                </a:solidFill>
                <a:latin typeface="+mn-ea"/>
                <a:ea typeface="+mn-ea"/>
              </a:rPr>
              <a:t>能将训练样本分开的划分超平面可能有很多，我们应该努力去找到哪一个昵</a:t>
            </a:r>
            <a:r>
              <a:rPr lang="en-US" altLang="zh-CN" dirty="0">
                <a:solidFill>
                  <a:srgbClr val="4D4D4D"/>
                </a:solidFill>
                <a:latin typeface="+mn-ea"/>
                <a:ea typeface="+mn-ea"/>
              </a:rPr>
              <a:t>?</a:t>
            </a:r>
            <a:endParaRPr lang="zh-CN" altLang="en-US" dirty="0">
              <a:solidFill>
                <a:srgbClr val="4D4D4D"/>
              </a:solidFill>
              <a:latin typeface="+mn-ea"/>
              <a:ea typeface="+mn-ea"/>
            </a:endParaRPr>
          </a:p>
        </p:txBody>
      </p:sp>
      <p:pic>
        <p:nvPicPr>
          <p:cNvPr id="8" name="图片 7"/>
          <p:cNvPicPr>
            <a:picLocks noChangeAspect="1"/>
          </p:cNvPicPr>
          <p:nvPr/>
        </p:nvPicPr>
        <p:blipFill>
          <a:blip r:embed="rId2"/>
          <a:stretch>
            <a:fillRect/>
          </a:stretch>
        </p:blipFill>
        <p:spPr>
          <a:xfrm>
            <a:off x="3863752" y="2485390"/>
            <a:ext cx="4102596" cy="2829585"/>
          </a:xfrm>
          <a:prstGeom prst="rect">
            <a:avLst/>
          </a:prstGeom>
        </p:spPr>
      </p:pic>
      <p:sp>
        <p:nvSpPr>
          <p:cNvPr id="9" name="矩形 8"/>
          <p:cNvSpPr/>
          <p:nvPr/>
        </p:nvSpPr>
        <p:spPr>
          <a:xfrm>
            <a:off x="1371600" y="5458391"/>
            <a:ext cx="10221332" cy="1200329"/>
          </a:xfrm>
          <a:prstGeom prst="rect">
            <a:avLst/>
          </a:prstGeom>
        </p:spPr>
        <p:txBody>
          <a:bodyPr wrap="square">
            <a:spAutoFit/>
          </a:bodyPr>
          <a:lstStyle/>
          <a:p>
            <a:r>
              <a:rPr lang="zh-CN" altLang="en-US" dirty="0">
                <a:solidFill>
                  <a:srgbClr val="4D4D4D"/>
                </a:solidFill>
                <a:latin typeface="+mn-ea"/>
                <a:ea typeface="+mn-ea"/>
              </a:rPr>
              <a:t> 原则上，是去找位于两类</a:t>
            </a:r>
            <a:r>
              <a:rPr lang="zh-CN" altLang="en-US" dirty="0" smtClean="0">
                <a:solidFill>
                  <a:srgbClr val="4D4D4D"/>
                </a:solidFill>
                <a:latin typeface="+mn-ea"/>
                <a:ea typeface="+mn-ea"/>
              </a:rPr>
              <a:t>训练样本</a:t>
            </a:r>
            <a:r>
              <a:rPr lang="en-US" altLang="zh-CN" dirty="0" smtClean="0">
                <a:solidFill>
                  <a:srgbClr val="4D4D4D"/>
                </a:solidFill>
                <a:latin typeface="+mn-ea"/>
                <a:ea typeface="+mn-ea"/>
              </a:rPr>
              <a:t>“</a:t>
            </a:r>
            <a:r>
              <a:rPr lang="zh-CN" altLang="en-US" dirty="0" smtClean="0">
                <a:solidFill>
                  <a:srgbClr val="4D4D4D"/>
                </a:solidFill>
                <a:latin typeface="+mn-ea"/>
                <a:ea typeface="+mn-ea"/>
              </a:rPr>
              <a:t>正中间</a:t>
            </a:r>
            <a:r>
              <a:rPr lang="en-US" altLang="zh-CN" dirty="0" smtClean="0">
                <a:solidFill>
                  <a:srgbClr val="4D4D4D"/>
                </a:solidFill>
                <a:latin typeface="+mn-ea"/>
                <a:ea typeface="+mn-ea"/>
              </a:rPr>
              <a:t>”</a:t>
            </a:r>
            <a:r>
              <a:rPr lang="zh-CN" altLang="en-US" dirty="0" smtClean="0">
                <a:solidFill>
                  <a:srgbClr val="4D4D4D"/>
                </a:solidFill>
                <a:latin typeface="+mn-ea"/>
                <a:ea typeface="+mn-ea"/>
              </a:rPr>
              <a:t>的</a:t>
            </a:r>
            <a:r>
              <a:rPr lang="zh-CN" altLang="en-US" dirty="0">
                <a:solidFill>
                  <a:srgbClr val="4D4D4D"/>
                </a:solidFill>
                <a:latin typeface="+mn-ea"/>
                <a:ea typeface="+mn-ea"/>
              </a:rPr>
              <a:t>划分超平面，即</a:t>
            </a:r>
            <a:r>
              <a:rPr lang="zh-CN" altLang="en-US" dirty="0" smtClean="0">
                <a:solidFill>
                  <a:srgbClr val="4D4D4D"/>
                </a:solidFill>
                <a:latin typeface="+mn-ea"/>
                <a:ea typeface="+mn-ea"/>
              </a:rPr>
              <a:t>图中</a:t>
            </a:r>
            <a:r>
              <a:rPr lang="zh-CN" altLang="en-US" dirty="0">
                <a:solidFill>
                  <a:srgbClr val="4D4D4D"/>
                </a:solidFill>
                <a:latin typeface="+mn-ea"/>
                <a:ea typeface="+mn-ea"/>
              </a:rPr>
              <a:t>黑色最粗的那个，因为</a:t>
            </a:r>
            <a:r>
              <a:rPr lang="zh-CN" altLang="en-US" b="1" dirty="0">
                <a:solidFill>
                  <a:srgbClr val="0070C0"/>
                </a:solidFill>
                <a:latin typeface="+mn-ea"/>
                <a:ea typeface="+mn-ea"/>
              </a:rPr>
              <a:t>该划分超平面对训练样本局部扰动</a:t>
            </a:r>
            <a:r>
              <a:rPr lang="zh-CN" altLang="en-US" b="1" dirty="0" smtClean="0">
                <a:solidFill>
                  <a:srgbClr val="0070C0"/>
                </a:solidFill>
                <a:latin typeface="+mn-ea"/>
                <a:ea typeface="+mn-ea"/>
              </a:rPr>
              <a:t>的</a:t>
            </a:r>
            <a:r>
              <a:rPr lang="en-US" altLang="zh-CN" b="1" dirty="0" smtClean="0">
                <a:solidFill>
                  <a:srgbClr val="0070C0"/>
                </a:solidFill>
                <a:latin typeface="+mn-ea"/>
                <a:ea typeface="+mn-ea"/>
              </a:rPr>
              <a:t>“</a:t>
            </a:r>
            <a:r>
              <a:rPr lang="zh-CN" altLang="en-US" b="1" dirty="0" smtClean="0">
                <a:solidFill>
                  <a:srgbClr val="0070C0"/>
                </a:solidFill>
                <a:latin typeface="+mn-ea"/>
                <a:ea typeface="+mn-ea"/>
              </a:rPr>
              <a:t>容忍性</a:t>
            </a:r>
            <a:r>
              <a:rPr lang="zh-CN" altLang="en-US" b="1" dirty="0">
                <a:solidFill>
                  <a:srgbClr val="0070C0"/>
                </a:solidFill>
                <a:latin typeface="+mn-ea"/>
                <a:ea typeface="+mn-ea"/>
              </a:rPr>
              <a:t>“最好，鲁棒性最强，泛化能力最强</a:t>
            </a:r>
            <a:r>
              <a:rPr lang="zh-CN" altLang="en-US" dirty="0" smtClean="0">
                <a:solidFill>
                  <a:srgbClr val="4D4D4D"/>
                </a:solidFill>
                <a:latin typeface="+mn-ea"/>
                <a:ea typeface="+mn-ea"/>
              </a:rPr>
              <a:t>。</a:t>
            </a:r>
            <a:r>
              <a:rPr lang="zh-CN" altLang="en-US" dirty="0">
                <a:solidFill>
                  <a:srgbClr val="4D4D4D"/>
                </a:solidFill>
                <a:latin typeface="+mn-ea"/>
                <a:ea typeface="+mn-ea"/>
              </a:rPr>
              <a:t>距离超平面最近的这几个训练样本对分类的贡献最大，我们称为</a:t>
            </a:r>
            <a:r>
              <a:rPr lang="zh-CN" altLang="en-US" b="1" dirty="0">
                <a:solidFill>
                  <a:srgbClr val="0070C0"/>
                </a:solidFill>
                <a:latin typeface="+mn-ea"/>
                <a:ea typeface="+mn-ea"/>
              </a:rPr>
              <a:t>支持向量</a:t>
            </a:r>
            <a:r>
              <a:rPr lang="zh-CN" altLang="en-US" b="1" dirty="0" smtClean="0">
                <a:solidFill>
                  <a:srgbClr val="0070C0"/>
                </a:solidFill>
                <a:latin typeface="+mn-ea"/>
                <a:ea typeface="+mn-ea"/>
              </a:rPr>
              <a:t>。</a:t>
            </a:r>
            <a:r>
              <a:rPr lang="zh-CN" altLang="en-US" dirty="0">
                <a:solidFill>
                  <a:srgbClr val="4D4D4D"/>
                </a:solidFill>
                <a:latin typeface="+mn-ea"/>
                <a:ea typeface="+mn-ea"/>
              </a:rPr>
              <a:t>两个异类支持向量到超平面的距离之和称为</a:t>
            </a:r>
            <a:r>
              <a:rPr lang="zh-CN" altLang="en-US" dirty="0" smtClean="0">
                <a:solidFill>
                  <a:srgbClr val="4D4D4D"/>
                </a:solidFill>
                <a:latin typeface="+mn-ea"/>
                <a:ea typeface="+mn-ea"/>
              </a:rPr>
              <a:t>间隔，我们需要找到</a:t>
            </a:r>
            <a:r>
              <a:rPr lang="zh-CN" altLang="en-US" b="1" dirty="0">
                <a:solidFill>
                  <a:srgbClr val="0070C0"/>
                </a:solidFill>
                <a:latin typeface="+mn-ea"/>
                <a:ea typeface="+mn-ea"/>
              </a:rPr>
              <a:t>最大间隔距离。</a:t>
            </a:r>
          </a:p>
        </p:txBody>
      </p:sp>
    </p:spTree>
    <p:extLst>
      <p:ext uri="{BB962C8B-B14F-4D97-AF65-F5344CB8AC3E}">
        <p14:creationId xmlns:p14="http://schemas.microsoft.com/office/powerpoint/2010/main" val="1191811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支持向量机 </a:t>
            </a:r>
            <a:endParaRPr lang="en-US" altLang="zh-CN" sz="4000" dirty="0"/>
          </a:p>
        </p:txBody>
      </p:sp>
      <p:sp>
        <p:nvSpPr>
          <p:cNvPr id="265219" name="Rectangle 3"/>
          <p:cNvSpPr>
            <a:spLocks noGrp="1" noChangeArrowheads="1"/>
          </p:cNvSpPr>
          <p:nvPr>
            <p:ph idx="1"/>
          </p:nvPr>
        </p:nvSpPr>
        <p:spPr>
          <a:xfrm>
            <a:off x="1371600" y="1628800"/>
            <a:ext cx="9980984" cy="4896544"/>
          </a:xfrm>
        </p:spPr>
        <p:txBody>
          <a:bodyPr>
            <a:normAutofit/>
          </a:bodyPr>
          <a:lstStyle/>
          <a:p>
            <a:pPr marL="530352" lvl="1" indent="0">
              <a:buNone/>
            </a:pPr>
            <a:r>
              <a:rPr lang="zh-CN" altLang="en-US" i="0" dirty="0"/>
              <a:t> 在本章前面的讨论中，我们假设训练样本是线性可分的，即存在一个划分超平面能将训练样本正确分类。然而在现实任务中，原始样本空间内，也许并不存在一个能正确划分两类样本的</a:t>
            </a:r>
            <a:r>
              <a:rPr lang="zh-CN" altLang="en-US" i="0" dirty="0" smtClean="0"/>
              <a:t>超平面</a:t>
            </a:r>
            <a:r>
              <a:rPr lang="zh-CN" altLang="en-US" i="0" dirty="0"/>
              <a:t>。</a:t>
            </a:r>
            <a:endParaRPr lang="en-US" altLang="zh-CN" sz="2400" i="0" dirty="0"/>
          </a:p>
          <a:p>
            <a:pPr marL="530352" lvl="1" indent="0">
              <a:buNone/>
            </a:pPr>
            <a:endParaRPr lang="en-US" altLang="zh-CN" sz="2400" i="0" dirty="0" smtClean="0"/>
          </a:p>
          <a:p>
            <a:pPr marL="530352" lvl="1" indent="0">
              <a:buNone/>
            </a:pPr>
            <a:endParaRPr lang="en-US" altLang="zh-CN" sz="2400" i="0" dirty="0"/>
          </a:p>
          <a:p>
            <a:pPr marL="530352" lvl="1" indent="0">
              <a:buNone/>
            </a:pPr>
            <a:endParaRPr lang="en-US" altLang="zh-CN" sz="2400" i="0" dirty="0" smtClean="0"/>
          </a:p>
          <a:p>
            <a:pPr marL="530352" lvl="1" indent="0">
              <a:buNone/>
            </a:pPr>
            <a:endParaRPr lang="en-US" altLang="zh-CN" sz="2400" i="0" dirty="0"/>
          </a:p>
          <a:p>
            <a:pPr marL="530352" lvl="1" indent="0">
              <a:buNone/>
            </a:pPr>
            <a:endParaRPr lang="en-US" altLang="zh-CN" sz="2400" i="0" dirty="0" smtClean="0"/>
          </a:p>
          <a:p>
            <a:pPr marL="530352" lvl="1" indent="0">
              <a:buNone/>
            </a:pPr>
            <a:endParaRPr lang="en-US" altLang="zh-CN" sz="2400" i="0" dirty="0" smtClean="0"/>
          </a:p>
          <a:p>
            <a:pPr marL="530352" lvl="1" indent="0">
              <a:buNone/>
            </a:pPr>
            <a:r>
              <a:rPr lang="zh-CN" altLang="en-US" i="0" dirty="0" smtClean="0"/>
              <a:t>到</a:t>
            </a:r>
            <a:r>
              <a:rPr lang="zh-CN" altLang="en-US" i="0" dirty="0"/>
              <a:t>一个更高维的特征空间，使得样本在这个特征空间内线性可分</a:t>
            </a:r>
            <a:r>
              <a:rPr lang="zh-CN" altLang="en-US" i="0" dirty="0" smtClean="0"/>
              <a:t>。</a:t>
            </a:r>
            <a:r>
              <a:rPr lang="zh-CN" altLang="en-US" sz="2100" b="1" i="0" dirty="0">
                <a:solidFill>
                  <a:srgbClr val="0070C0"/>
                </a:solidFill>
                <a:latin typeface="+mn-ea"/>
              </a:rPr>
              <a:t>如果原始空间是</a:t>
            </a:r>
            <a:r>
              <a:rPr lang="zh-CN" altLang="en-US" sz="2100" b="1" i="0" dirty="0" smtClean="0">
                <a:solidFill>
                  <a:srgbClr val="0070C0"/>
                </a:solidFill>
                <a:latin typeface="+mn-ea"/>
              </a:rPr>
              <a:t>有限维，对于</a:t>
            </a:r>
            <a:r>
              <a:rPr lang="zh-CN" altLang="en-US" sz="2100" b="1" i="0" dirty="0">
                <a:solidFill>
                  <a:srgbClr val="0070C0"/>
                </a:solidFill>
                <a:latin typeface="+mn-ea"/>
              </a:rPr>
              <a:t>原空间中的非线性可分问题，可将样本从原始空间映射维，即属性数有限，那么一定存在一个高维特征空间使样本可分。</a:t>
            </a:r>
          </a:p>
        </p:txBody>
      </p:sp>
      <p:pic>
        <p:nvPicPr>
          <p:cNvPr id="2" name="图片 1"/>
          <p:cNvPicPr>
            <a:picLocks noChangeAspect="1"/>
          </p:cNvPicPr>
          <p:nvPr/>
        </p:nvPicPr>
        <p:blipFill>
          <a:blip r:embed="rId2"/>
          <a:stretch>
            <a:fillRect/>
          </a:stretch>
        </p:blipFill>
        <p:spPr>
          <a:xfrm>
            <a:off x="3431704" y="2780928"/>
            <a:ext cx="4921548" cy="1979391"/>
          </a:xfrm>
          <a:prstGeom prst="rect">
            <a:avLst/>
          </a:prstGeom>
        </p:spPr>
      </p:pic>
    </p:spTree>
    <p:extLst>
      <p:ext uri="{BB962C8B-B14F-4D97-AF65-F5344CB8AC3E}">
        <p14:creationId xmlns:p14="http://schemas.microsoft.com/office/powerpoint/2010/main" val="15093831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zh-CN" sz="4000" dirty="0"/>
              <a:t>决策</a:t>
            </a:r>
            <a:r>
              <a:rPr lang="zh-CN" altLang="zh-CN" sz="4000" dirty="0" smtClean="0"/>
              <a:t>树  </a:t>
            </a:r>
            <a:endParaRPr lang="en-US" altLang="zh-CN" sz="4000" dirty="0"/>
          </a:p>
        </p:txBody>
      </p:sp>
      <p:sp>
        <p:nvSpPr>
          <p:cNvPr id="265219" name="Rectangle 3"/>
          <p:cNvSpPr>
            <a:spLocks noGrp="1" noChangeArrowheads="1"/>
          </p:cNvSpPr>
          <p:nvPr>
            <p:ph idx="1"/>
          </p:nvPr>
        </p:nvSpPr>
        <p:spPr/>
        <p:txBody>
          <a:bodyPr>
            <a:normAutofit/>
          </a:bodyPr>
          <a:lstStyle/>
          <a:p>
            <a:pPr lvl="1"/>
            <a:r>
              <a:rPr lang="zh-CN" altLang="zh-CN" sz="2400" i="0" dirty="0"/>
              <a:t>决策树可以完成对样本的分类，可以看作对于</a:t>
            </a:r>
            <a:r>
              <a:rPr lang="en-US" altLang="zh-CN" sz="2400" i="0" dirty="0"/>
              <a:t>“</a:t>
            </a:r>
            <a:r>
              <a:rPr lang="zh-CN" altLang="zh-CN" sz="2400" i="0" dirty="0"/>
              <a:t>当前样本是否属于正类</a:t>
            </a:r>
            <a:r>
              <a:rPr lang="en-US" altLang="zh-CN" sz="2400" i="0" dirty="0"/>
              <a:t>”</a:t>
            </a:r>
            <a:r>
              <a:rPr lang="zh-CN" altLang="zh-CN" sz="2400" i="0" dirty="0"/>
              <a:t>这一问题的决策过程，模仿人类做决策时的处理机制，基于树的结果进行决策。例如</a:t>
            </a:r>
            <a:r>
              <a:rPr lang="zh-CN" altLang="en-US" sz="2400" i="0" dirty="0"/>
              <a:t>：</a:t>
            </a:r>
          </a:p>
          <a:p>
            <a:pPr lvl="2"/>
            <a:r>
              <a:rPr lang="zh-CN" altLang="zh-CN" sz="2100" dirty="0"/>
              <a:t>在进行信用卡申请时估计一个人是否可以通过信用卡申请时（分类结果为是与否），可能需要其多方面特征，年龄、是否有固定工作、历史信用评价（好、一般或差）。人类在做类似的决策会进行一系列子问题的判断，是否有固定工作；年龄属于青年、中年还是老年；历史信用评价的好与差。在决策树过程中，则会根据子问题的搭建构造中间结点，叶结点则为总问题的分类结果，即是否通过信用卡申请</a:t>
            </a:r>
            <a:endParaRPr lang="zh-CN" altLang="en-US" sz="2100" dirty="0"/>
          </a:p>
        </p:txBody>
      </p:sp>
    </p:spTree>
    <p:extLst>
      <p:ext uri="{BB962C8B-B14F-4D97-AF65-F5344CB8AC3E}">
        <p14:creationId xmlns:p14="http://schemas.microsoft.com/office/powerpoint/2010/main" val="1399567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dirty="0" smtClean="0"/>
              <a:t>分类分析</a:t>
            </a:r>
            <a:r>
              <a:rPr lang="en-US" altLang="zh-CN" dirty="0" smtClean="0"/>
              <a:t>——</a:t>
            </a:r>
            <a:r>
              <a:rPr lang="zh-CN" altLang="zh-CN" dirty="0"/>
              <a:t>决策</a:t>
            </a:r>
            <a:r>
              <a:rPr lang="zh-CN" altLang="zh-CN" dirty="0" smtClean="0"/>
              <a:t>树  </a:t>
            </a:r>
            <a:endParaRPr lang="en-US" altLang="zh-CN" dirty="0"/>
          </a:p>
        </p:txBody>
      </p:sp>
      <p:sp>
        <p:nvSpPr>
          <p:cNvPr id="265219" name="Rectangle 3"/>
          <p:cNvSpPr>
            <a:spLocks noGrp="1" noChangeArrowheads="1"/>
          </p:cNvSpPr>
          <p:nvPr>
            <p:ph idx="1"/>
          </p:nvPr>
        </p:nvSpPr>
        <p:spPr/>
        <p:txBody>
          <a:bodyPr/>
          <a:lstStyle/>
          <a:p>
            <a:pPr lvl="1"/>
            <a:r>
              <a:rPr lang="zh-CN" altLang="en-US" sz="2100" i="0" dirty="0"/>
              <a:t>示例：信用卡申请</a:t>
            </a:r>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2836776" y="2544118"/>
            <a:ext cx="5832648" cy="3888432"/>
          </a:xfrm>
          <a:prstGeom prst="rect">
            <a:avLst/>
          </a:prstGeom>
        </p:spPr>
      </p:pic>
    </p:spTree>
    <p:extLst>
      <p:ext uri="{BB962C8B-B14F-4D97-AF65-F5344CB8AC3E}">
        <p14:creationId xmlns:p14="http://schemas.microsoft.com/office/powerpoint/2010/main" val="1472831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——K</a:t>
            </a:r>
            <a:r>
              <a:rPr lang="zh-CN" altLang="en-US" sz="4000" dirty="0" smtClean="0"/>
              <a:t>邻近</a:t>
            </a:r>
            <a:r>
              <a:rPr lang="zh-CN" altLang="zh-CN" sz="4000" dirty="0" smtClean="0"/>
              <a:t>  </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r>
              <a:rPr lang="en-US" altLang="zh-CN" sz="2400" dirty="0"/>
              <a:t>K</a:t>
            </a:r>
            <a:r>
              <a:rPr lang="zh-CN" altLang="zh-CN" sz="2400" dirty="0"/>
              <a:t>邻近算法的工作机制是，给定测试集合，基于某种距离度量计算训练集中与其最接近的</a:t>
            </a:r>
            <a:r>
              <a:rPr lang="en-US" altLang="zh-CN" sz="2400" dirty="0"/>
              <a:t>k</a:t>
            </a:r>
            <a:r>
              <a:rPr lang="zh-CN" altLang="zh-CN" sz="2400" dirty="0"/>
              <a:t>个训练样本，基于这</a:t>
            </a:r>
            <a:r>
              <a:rPr lang="en-US" altLang="zh-CN" sz="2400" dirty="0"/>
              <a:t>k</a:t>
            </a:r>
            <a:r>
              <a:rPr lang="zh-CN" altLang="zh-CN" sz="2400" dirty="0"/>
              <a:t>个样本的信息对测试样本的类别进行预测。</a:t>
            </a:r>
            <a:r>
              <a:rPr lang="en-US" altLang="zh-CN" sz="2400" dirty="0"/>
              <a:t>K</a:t>
            </a:r>
            <a:r>
              <a:rPr lang="zh-CN" altLang="zh-CN" sz="2400" dirty="0"/>
              <a:t>邻近算法需要考虑的首先是</a:t>
            </a:r>
            <a:r>
              <a:rPr lang="en-US" altLang="zh-CN" sz="2400" dirty="0"/>
              <a:t>k</a:t>
            </a:r>
            <a:r>
              <a:rPr lang="zh-CN" altLang="zh-CN" sz="2400" dirty="0"/>
              <a:t>值的确定，距离计算公式的确定，以及</a:t>
            </a:r>
            <a:r>
              <a:rPr lang="en-US" altLang="zh-CN" sz="2400" dirty="0"/>
              <a:t>k</a:t>
            </a:r>
            <a:r>
              <a:rPr lang="zh-CN" altLang="zh-CN" sz="2400" dirty="0"/>
              <a:t>个样本对于测试样本的分类的影响的确定。</a:t>
            </a:r>
          </a:p>
          <a:p>
            <a:r>
              <a:rPr lang="zh-CN" altLang="zh-CN" sz="2400" dirty="0"/>
              <a:t>前两者的确定需要根据实际情况考虑，分类影响最基本的思想是采用</a:t>
            </a:r>
            <a:r>
              <a:rPr lang="en-US" altLang="zh-CN" sz="2400" dirty="0"/>
              <a:t>k</a:t>
            </a:r>
            <a:r>
              <a:rPr lang="zh-CN" altLang="zh-CN" sz="2400" dirty="0"/>
              <a:t>个样本中样本最多的类别作为测试样本的类别，或者根据距离加入权重的考虑。</a:t>
            </a:r>
          </a:p>
          <a:p>
            <a:r>
              <a:rPr lang="en-US" altLang="zh-CN" sz="2400" dirty="0"/>
              <a:t>K</a:t>
            </a:r>
            <a:r>
              <a:rPr lang="zh-CN" altLang="zh-CN" sz="2400" dirty="0"/>
              <a:t>邻近算法与前面提到的算法都不太相同，它似乎无需训练，训练时间开销为</a:t>
            </a:r>
            <a:r>
              <a:rPr lang="en-US" altLang="zh-CN" sz="2400" dirty="0"/>
              <a:t>0</a:t>
            </a:r>
            <a:r>
              <a:rPr lang="zh-CN" altLang="zh-CN" sz="2400" dirty="0"/>
              <a:t>，这一类的算法被称为</a:t>
            </a:r>
            <a:r>
              <a:rPr lang="en-US" altLang="zh-CN" sz="2400" dirty="0"/>
              <a:t>“</a:t>
            </a:r>
            <a:r>
              <a:rPr lang="zh-CN" altLang="zh-CN" sz="2400" dirty="0"/>
              <a:t>懒惰学习</a:t>
            </a:r>
            <a:r>
              <a:rPr lang="en-US" altLang="zh-CN" sz="2400" dirty="0"/>
              <a:t>”</a:t>
            </a:r>
            <a:r>
              <a:rPr lang="zh-CN" altLang="zh-CN" sz="2400" dirty="0"/>
              <a:t>。而样本需要在训练阶段进行处理的算法被称为</a:t>
            </a:r>
            <a:r>
              <a:rPr lang="en-US" altLang="zh-CN" sz="2400" dirty="0"/>
              <a:t>“</a:t>
            </a:r>
            <a:r>
              <a:rPr lang="zh-CN" altLang="zh-CN" sz="2400" dirty="0"/>
              <a:t>急切学习</a:t>
            </a:r>
            <a:r>
              <a:rPr lang="en-US" altLang="zh-CN" sz="2400" dirty="0"/>
              <a:t>”</a:t>
            </a:r>
            <a:r>
              <a:rPr lang="zh-CN" altLang="zh-CN" sz="2400" dirty="0"/>
              <a:t>。</a:t>
            </a:r>
            <a:endParaRPr lang="zh-CN" altLang="en-US" sz="5400" dirty="0"/>
          </a:p>
        </p:txBody>
      </p:sp>
    </p:spTree>
    <p:extLst>
      <p:ext uri="{BB962C8B-B14F-4D97-AF65-F5344CB8AC3E}">
        <p14:creationId xmlns:p14="http://schemas.microsoft.com/office/powerpoint/2010/main" val="4076114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zh-CN" altLang="en-US"/>
              <a:t>目录</a:t>
            </a:r>
          </a:p>
        </p:txBody>
      </p:sp>
      <p:sp>
        <p:nvSpPr>
          <p:cNvPr id="16386" name="Rectangle 3"/>
          <p:cNvSpPr>
            <a:spLocks noGrp="1" noChangeArrowheads="1"/>
          </p:cNvSpPr>
          <p:nvPr>
            <p:ph idx="1"/>
          </p:nvPr>
        </p:nvSpPr>
        <p:spPr/>
        <p:txBody>
          <a:bodyPr/>
          <a:lstStyle/>
          <a:p>
            <a:pPr marL="342900" lvl="1" indent="-342900">
              <a:lnSpc>
                <a:spcPct val="150000"/>
              </a:lnSpc>
              <a:buClr>
                <a:schemeClr val="tx2"/>
              </a:buClr>
            </a:pPr>
            <a:r>
              <a:rPr lang="zh-CN" altLang="zh-CN" i="0" dirty="0"/>
              <a:t>分类分析 </a:t>
            </a:r>
            <a:endParaRPr lang="zh-CN" altLang="en-US" i="0" dirty="0" smtClean="0"/>
          </a:p>
          <a:p>
            <a:pPr marL="342900" lvl="1" indent="-342900">
              <a:lnSpc>
                <a:spcPct val="150000"/>
              </a:lnSpc>
              <a:buClr>
                <a:schemeClr val="tx2"/>
              </a:buClr>
            </a:pPr>
            <a:r>
              <a:rPr lang="zh-CN" altLang="en-US" i="0" dirty="0" smtClean="0"/>
              <a:t>关联分析</a:t>
            </a:r>
          </a:p>
          <a:p>
            <a:pPr marL="342900" lvl="1" indent="-342900">
              <a:lnSpc>
                <a:spcPct val="150000"/>
              </a:lnSpc>
              <a:buClr>
                <a:schemeClr val="tx2"/>
              </a:buClr>
            </a:pPr>
            <a:r>
              <a:rPr lang="zh-CN" altLang="en-US" i="0" dirty="0" smtClean="0"/>
              <a:t>聚类分析</a:t>
            </a:r>
          </a:p>
          <a:p>
            <a:pPr marL="342900" lvl="1" indent="-342900">
              <a:lnSpc>
                <a:spcPct val="150000"/>
              </a:lnSpc>
              <a:buClr>
                <a:schemeClr val="tx2"/>
              </a:buClr>
            </a:pPr>
            <a:r>
              <a:rPr lang="zh-CN" altLang="en-US" i="0" dirty="0" smtClean="0"/>
              <a:t>回归分析</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——K</a:t>
            </a:r>
            <a:r>
              <a:rPr lang="zh-CN" altLang="en-US" sz="4000" dirty="0" smtClean="0"/>
              <a:t>邻近</a:t>
            </a:r>
            <a:r>
              <a:rPr lang="zh-CN" altLang="zh-CN" sz="4000" dirty="0" smtClean="0"/>
              <a:t>  </a:t>
            </a:r>
            <a:endParaRPr lang="en-US" altLang="zh-CN" sz="4000" dirty="0"/>
          </a:p>
        </p:txBody>
      </p:sp>
      <p:pic>
        <p:nvPicPr>
          <p:cNvPr id="3" name="图片 2"/>
          <p:cNvPicPr>
            <a:picLocks noChangeAspect="1"/>
          </p:cNvPicPr>
          <p:nvPr/>
        </p:nvPicPr>
        <p:blipFill>
          <a:blip r:embed="rId2"/>
          <a:stretch>
            <a:fillRect/>
          </a:stretch>
        </p:blipFill>
        <p:spPr>
          <a:xfrm>
            <a:off x="4511824" y="1628800"/>
            <a:ext cx="3005138" cy="2147888"/>
          </a:xfrm>
          <a:prstGeom prst="rect">
            <a:avLst/>
          </a:prstGeom>
        </p:spPr>
      </p:pic>
      <p:sp>
        <p:nvSpPr>
          <p:cNvPr id="4" name="矩形 3"/>
          <p:cNvSpPr/>
          <p:nvPr/>
        </p:nvSpPr>
        <p:spPr>
          <a:xfrm>
            <a:off x="1150226" y="3933056"/>
            <a:ext cx="11017224" cy="1061829"/>
          </a:xfrm>
          <a:prstGeom prst="rect">
            <a:avLst/>
          </a:prstGeom>
        </p:spPr>
        <p:txBody>
          <a:bodyPr wrap="square">
            <a:spAutoFit/>
          </a:bodyPr>
          <a:lstStyle/>
          <a:p>
            <a:r>
              <a:rPr lang="zh-CN" altLang="en-US" sz="2100" dirty="0">
                <a:solidFill>
                  <a:schemeClr val="tx2"/>
                </a:solidFill>
                <a:latin typeface="+mn-lt"/>
                <a:ea typeface="+mn-ea"/>
              </a:rPr>
              <a:t>如上图所示，有两类不同的样本数据，分别用蓝色的小正方形和红色的小三角形表示，而图正中间的那个绿色的圆所标示的数据则是待分类的数据。这也就是我们的目的，来了一个新的数据点，我要得到它的类别是</a:t>
            </a:r>
            <a:r>
              <a:rPr lang="zh-CN" altLang="en-US" sz="2100" dirty="0" smtClean="0">
                <a:solidFill>
                  <a:schemeClr val="tx2"/>
                </a:solidFill>
                <a:latin typeface="+mn-lt"/>
                <a:ea typeface="+mn-ea"/>
              </a:rPr>
              <a:t>什么？</a:t>
            </a:r>
            <a:endParaRPr lang="zh-CN" altLang="en-US" sz="2100" dirty="0">
              <a:solidFill>
                <a:schemeClr val="tx2"/>
              </a:solidFill>
              <a:latin typeface="+mn-lt"/>
              <a:ea typeface="+mn-ea"/>
            </a:endParaRPr>
          </a:p>
        </p:txBody>
      </p:sp>
      <p:sp>
        <p:nvSpPr>
          <p:cNvPr id="5" name="矩形 4"/>
          <p:cNvSpPr/>
          <p:nvPr/>
        </p:nvSpPr>
        <p:spPr>
          <a:xfrm>
            <a:off x="983432" y="5105087"/>
            <a:ext cx="11184018" cy="1384995"/>
          </a:xfrm>
          <a:prstGeom prst="rect">
            <a:avLst/>
          </a:prstGeom>
        </p:spPr>
        <p:txBody>
          <a:bodyPr wrap="square">
            <a:spAutoFit/>
          </a:bodyPr>
          <a:lstStyle/>
          <a:p>
            <a:pPr>
              <a:buFont typeface="Arial" panose="020B0604020202020204" pitchFamily="34" charset="0"/>
              <a:buChar char="•"/>
            </a:pPr>
            <a:r>
              <a:rPr lang="zh-CN" altLang="en-US" sz="2100" dirty="0" smtClean="0">
                <a:solidFill>
                  <a:srgbClr val="121212"/>
                </a:solidFill>
                <a:latin typeface="+mn-ea"/>
                <a:ea typeface="+mn-ea"/>
              </a:rPr>
              <a:t>  如果</a:t>
            </a:r>
            <a:r>
              <a:rPr lang="en-US" altLang="zh-CN" sz="2100" dirty="0">
                <a:solidFill>
                  <a:srgbClr val="121212"/>
                </a:solidFill>
                <a:latin typeface="+mn-ea"/>
                <a:ea typeface="+mn-ea"/>
              </a:rPr>
              <a:t>K=3</a:t>
            </a:r>
            <a:r>
              <a:rPr lang="zh-CN" altLang="en-US" sz="2100" dirty="0">
                <a:solidFill>
                  <a:srgbClr val="121212"/>
                </a:solidFill>
                <a:latin typeface="+mn-ea"/>
                <a:ea typeface="+mn-ea"/>
              </a:rPr>
              <a:t>，绿色圆点的最邻近的</a:t>
            </a:r>
            <a:r>
              <a:rPr lang="en-US" altLang="zh-CN" sz="2100" dirty="0">
                <a:solidFill>
                  <a:srgbClr val="121212"/>
                </a:solidFill>
                <a:latin typeface="+mn-ea"/>
                <a:ea typeface="+mn-ea"/>
              </a:rPr>
              <a:t>3</a:t>
            </a:r>
            <a:r>
              <a:rPr lang="zh-CN" altLang="en-US" sz="2100" dirty="0">
                <a:solidFill>
                  <a:srgbClr val="121212"/>
                </a:solidFill>
                <a:latin typeface="+mn-ea"/>
                <a:ea typeface="+mn-ea"/>
              </a:rPr>
              <a:t>个点是</a:t>
            </a:r>
            <a:r>
              <a:rPr lang="en-US" altLang="zh-CN" sz="2100" dirty="0">
                <a:solidFill>
                  <a:srgbClr val="121212"/>
                </a:solidFill>
                <a:latin typeface="+mn-ea"/>
                <a:ea typeface="+mn-ea"/>
              </a:rPr>
              <a:t>2</a:t>
            </a:r>
            <a:r>
              <a:rPr lang="zh-CN" altLang="en-US" sz="2100" dirty="0">
                <a:solidFill>
                  <a:srgbClr val="121212"/>
                </a:solidFill>
                <a:latin typeface="+mn-ea"/>
                <a:ea typeface="+mn-ea"/>
              </a:rPr>
              <a:t>个红色小三角形和</a:t>
            </a:r>
            <a:r>
              <a:rPr lang="en-US" altLang="zh-CN" sz="2100" dirty="0">
                <a:solidFill>
                  <a:srgbClr val="121212"/>
                </a:solidFill>
                <a:latin typeface="+mn-ea"/>
                <a:ea typeface="+mn-ea"/>
              </a:rPr>
              <a:t>1</a:t>
            </a:r>
            <a:r>
              <a:rPr lang="zh-CN" altLang="en-US" sz="2100" dirty="0">
                <a:solidFill>
                  <a:srgbClr val="121212"/>
                </a:solidFill>
                <a:latin typeface="+mn-ea"/>
                <a:ea typeface="+mn-ea"/>
              </a:rPr>
              <a:t>个蓝色小正方形，</a:t>
            </a:r>
            <a:r>
              <a:rPr lang="zh-CN" altLang="en-US" sz="2100" b="1" dirty="0">
                <a:solidFill>
                  <a:srgbClr val="0070C0"/>
                </a:solidFill>
                <a:latin typeface="+mn-ea"/>
                <a:ea typeface="+mn-ea"/>
              </a:rPr>
              <a:t>少数从属于</a:t>
            </a:r>
            <a:r>
              <a:rPr lang="zh-CN" altLang="en-US" sz="2100" b="1" dirty="0" smtClean="0">
                <a:solidFill>
                  <a:srgbClr val="0070C0"/>
                </a:solidFill>
                <a:latin typeface="+mn-ea"/>
                <a:ea typeface="+mn-ea"/>
              </a:rPr>
              <a:t>多  数</a:t>
            </a:r>
            <a:r>
              <a:rPr lang="zh-CN" altLang="en-US" sz="2100" b="1" dirty="0">
                <a:solidFill>
                  <a:srgbClr val="0070C0"/>
                </a:solidFill>
                <a:latin typeface="+mn-ea"/>
                <a:ea typeface="+mn-ea"/>
              </a:rPr>
              <a:t>，</a:t>
            </a:r>
            <a:r>
              <a:rPr lang="zh-CN" altLang="en-US" sz="2100" dirty="0" smtClean="0">
                <a:solidFill>
                  <a:srgbClr val="121212"/>
                </a:solidFill>
                <a:latin typeface="+mn-ea"/>
                <a:ea typeface="+mn-ea"/>
              </a:rPr>
              <a:t>基于</a:t>
            </a:r>
            <a:r>
              <a:rPr lang="zh-CN" altLang="en-US" sz="2100" dirty="0">
                <a:solidFill>
                  <a:srgbClr val="121212"/>
                </a:solidFill>
                <a:latin typeface="+mn-ea"/>
                <a:ea typeface="+mn-ea"/>
              </a:rPr>
              <a:t>统计的方法，判定绿色的这个待分类点属于红色的三角形一类。</a:t>
            </a:r>
          </a:p>
          <a:p>
            <a:pPr>
              <a:buFont typeface="Arial" panose="020B0604020202020204" pitchFamily="34" charset="0"/>
              <a:buChar char="•"/>
            </a:pPr>
            <a:r>
              <a:rPr lang="zh-CN" altLang="en-US" sz="2100" dirty="0" smtClean="0">
                <a:solidFill>
                  <a:srgbClr val="121212"/>
                </a:solidFill>
                <a:latin typeface="+mn-ea"/>
                <a:ea typeface="+mn-ea"/>
              </a:rPr>
              <a:t> 如果</a:t>
            </a:r>
            <a:r>
              <a:rPr lang="en-US" altLang="zh-CN" sz="2100" dirty="0">
                <a:solidFill>
                  <a:srgbClr val="121212"/>
                </a:solidFill>
                <a:latin typeface="+mn-ea"/>
                <a:ea typeface="+mn-ea"/>
              </a:rPr>
              <a:t>K=5</a:t>
            </a:r>
            <a:r>
              <a:rPr lang="zh-CN" altLang="en-US" sz="2100" dirty="0">
                <a:solidFill>
                  <a:srgbClr val="121212"/>
                </a:solidFill>
                <a:latin typeface="+mn-ea"/>
                <a:ea typeface="+mn-ea"/>
              </a:rPr>
              <a:t>，绿色圆点的最邻近的</a:t>
            </a:r>
            <a:r>
              <a:rPr lang="en-US" altLang="zh-CN" sz="2100" dirty="0">
                <a:solidFill>
                  <a:srgbClr val="121212"/>
                </a:solidFill>
                <a:latin typeface="+mn-ea"/>
                <a:ea typeface="+mn-ea"/>
              </a:rPr>
              <a:t>5</a:t>
            </a:r>
            <a:r>
              <a:rPr lang="zh-CN" altLang="en-US" sz="2100" dirty="0">
                <a:solidFill>
                  <a:srgbClr val="121212"/>
                </a:solidFill>
                <a:latin typeface="+mn-ea"/>
                <a:ea typeface="+mn-ea"/>
              </a:rPr>
              <a:t>个邻居是</a:t>
            </a:r>
            <a:r>
              <a:rPr lang="en-US" altLang="zh-CN" sz="2100" dirty="0">
                <a:solidFill>
                  <a:srgbClr val="121212"/>
                </a:solidFill>
                <a:latin typeface="+mn-ea"/>
                <a:ea typeface="+mn-ea"/>
              </a:rPr>
              <a:t>2</a:t>
            </a:r>
            <a:r>
              <a:rPr lang="zh-CN" altLang="en-US" sz="2100" dirty="0">
                <a:solidFill>
                  <a:srgbClr val="121212"/>
                </a:solidFill>
                <a:latin typeface="+mn-ea"/>
                <a:ea typeface="+mn-ea"/>
              </a:rPr>
              <a:t>个红色三角形和</a:t>
            </a:r>
            <a:r>
              <a:rPr lang="en-US" altLang="zh-CN" sz="2100" dirty="0">
                <a:solidFill>
                  <a:srgbClr val="121212"/>
                </a:solidFill>
                <a:latin typeface="+mn-ea"/>
                <a:ea typeface="+mn-ea"/>
              </a:rPr>
              <a:t>3</a:t>
            </a:r>
            <a:r>
              <a:rPr lang="zh-CN" altLang="en-US" sz="2100" dirty="0">
                <a:solidFill>
                  <a:srgbClr val="121212"/>
                </a:solidFill>
                <a:latin typeface="+mn-ea"/>
                <a:ea typeface="+mn-ea"/>
              </a:rPr>
              <a:t>个蓝色的正方形，</a:t>
            </a:r>
            <a:r>
              <a:rPr lang="zh-CN" altLang="en-US" sz="2100" b="1" dirty="0">
                <a:solidFill>
                  <a:srgbClr val="0070C0"/>
                </a:solidFill>
                <a:latin typeface="+mn-ea"/>
                <a:ea typeface="+mn-ea"/>
              </a:rPr>
              <a:t>还是少数从属于多数，</a:t>
            </a:r>
            <a:r>
              <a:rPr lang="zh-CN" altLang="en-US" sz="2100" dirty="0">
                <a:solidFill>
                  <a:srgbClr val="121212"/>
                </a:solidFill>
                <a:latin typeface="+mn-ea"/>
                <a:ea typeface="+mn-ea"/>
              </a:rPr>
              <a:t>基于统计的方法，判定绿色的这个待分类点属于蓝色的正方形一类。</a:t>
            </a:r>
            <a:endParaRPr lang="zh-CN" altLang="en-US" sz="2100" b="0" i="0" dirty="0">
              <a:solidFill>
                <a:srgbClr val="121212"/>
              </a:solidFill>
              <a:effectLst/>
              <a:latin typeface="+mn-ea"/>
              <a:ea typeface="+mn-ea"/>
            </a:endParaRPr>
          </a:p>
        </p:txBody>
      </p:sp>
    </p:spTree>
    <p:extLst>
      <p:ext uri="{BB962C8B-B14F-4D97-AF65-F5344CB8AC3E}">
        <p14:creationId xmlns:p14="http://schemas.microsoft.com/office/powerpoint/2010/main" val="2425385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mc:AlternateContent xmlns:mc="http://schemas.openxmlformats.org/markup-compatibility/2006" xmlns:a14="http://schemas.microsoft.com/office/drawing/2010/main">
        <mc:Choice Requires="a14">
          <p:sp>
            <p:nvSpPr>
              <p:cNvPr id="265219" name="Rectangle 3"/>
              <p:cNvSpPr>
                <a:spLocks noGrp="1" noChangeArrowheads="1"/>
              </p:cNvSpPr>
              <p:nvPr>
                <p:ph idx="1"/>
              </p:nvPr>
            </p:nvSpPr>
            <p:spPr>
              <a:xfrm>
                <a:off x="1981200" y="1700808"/>
                <a:ext cx="8435280" cy="4411662"/>
              </a:xfrm>
            </p:spPr>
            <p:txBody>
              <a:bodyPr/>
              <a:lstStyle/>
              <a:p>
                <a:r>
                  <a:rPr lang="zh-CN" altLang="en-US" sz="2400" dirty="0"/>
                  <a:t>贝叶斯定理</a:t>
                </a:r>
              </a:p>
              <a:p>
                <a:endParaRPr lang="zh-CN" altLang="en-US" sz="2400" dirty="0"/>
              </a:p>
              <a:p>
                <a:endParaRPr lang="zh-CN" altLang="en-US" sz="2400" dirty="0"/>
              </a:p>
              <a:p>
                <a:endParaRPr lang="zh-CN" altLang="en-US" sz="2400" dirty="0"/>
              </a:p>
              <a:p>
                <a:r>
                  <a:rPr lang="zh-CN" altLang="en-US" sz="2400" dirty="0"/>
                  <a:t>不同于决策树、逻辑回归等方法，朴素贝叶斯是生成方法，也就是直接找出特征输出</a:t>
                </a:r>
                <a:r>
                  <a:rPr lang="en-US" altLang="zh-CN" sz="2400" dirty="0"/>
                  <a:t>Y</a:t>
                </a:r>
                <a:r>
                  <a:rPr lang="zh-CN" altLang="en-US" sz="2400" dirty="0"/>
                  <a:t>和特征</a:t>
                </a:r>
                <a:r>
                  <a:rPr lang="en-US" altLang="zh-CN" sz="2400" dirty="0"/>
                  <a:t>X</a:t>
                </a:r>
                <a:r>
                  <a:rPr lang="zh-CN" altLang="en-US" sz="2400" dirty="0"/>
                  <a:t>的联合分布</a:t>
                </a:r>
                <a14:m>
                  <m:oMath xmlns:m="http://schemas.openxmlformats.org/officeDocument/2006/math">
                    <m:r>
                      <m:rPr>
                        <m:sty m:val="p"/>
                      </m:rPr>
                      <a:rPr lang="en-US" altLang="zh-CN" sz="2400" i="1">
                        <a:latin typeface="Cambria Math" charset="0"/>
                      </a:rPr>
                      <m:t>P</m:t>
                    </m:r>
                    <m:d>
                      <m:dPr>
                        <m:ctrlPr>
                          <a:rPr lang="en-US" altLang="zh-CN" sz="2400" i="1">
                            <a:latin typeface="Cambria Math" panose="02040503050406030204" pitchFamily="18" charset="0"/>
                          </a:rPr>
                        </m:ctrlPr>
                      </m:dPr>
                      <m:e>
                        <m:r>
                          <a:rPr lang="en-US" altLang="zh-CN" sz="2400" i="1">
                            <a:latin typeface="Cambria Math" charset="0"/>
                          </a:rPr>
                          <m:t>𝑋</m:t>
                        </m:r>
                        <m:r>
                          <a:rPr lang="en-US" altLang="zh-CN" sz="2400" i="1">
                            <a:latin typeface="Cambria Math" charset="0"/>
                          </a:rPr>
                          <m:t>,</m:t>
                        </m:r>
                        <m:r>
                          <a:rPr lang="en-US" altLang="zh-CN" sz="2400" i="1">
                            <a:latin typeface="Cambria Math" charset="0"/>
                          </a:rPr>
                          <m:t>𝑌</m:t>
                        </m:r>
                      </m:e>
                    </m:d>
                  </m:oMath>
                </a14:m>
                <a:r>
                  <a:rPr lang="zh-CN" altLang="en-US" sz="2400" dirty="0"/>
                  <a:t>，然后用</a:t>
                </a:r>
                <a14:m>
                  <m:oMath xmlns:m="http://schemas.openxmlformats.org/officeDocument/2006/math">
                    <m:r>
                      <m:rPr>
                        <m:sty m:val="p"/>
                      </m:rPr>
                      <a:rPr lang="en-US" altLang="zh-CN" sz="2400" i="1">
                        <a:latin typeface="Cambria Math" charset="0"/>
                      </a:rPr>
                      <m:t>P</m:t>
                    </m:r>
                    <m:d>
                      <m:dPr>
                        <m:ctrlPr>
                          <a:rPr lang="en-US" altLang="zh-CN" sz="2400" i="1">
                            <a:latin typeface="Cambria Math" panose="02040503050406030204" pitchFamily="18" charset="0"/>
                          </a:rPr>
                        </m:ctrlPr>
                      </m:dPr>
                      <m:e>
                        <m:r>
                          <a:rPr lang="en-US" altLang="zh-CN" sz="2400" i="1">
                            <a:latin typeface="Cambria Math" charset="0"/>
                          </a:rPr>
                          <m:t>𝑌</m:t>
                        </m:r>
                        <m:r>
                          <a:rPr lang="en-US" altLang="zh-CN" sz="2400" i="1">
                            <a:latin typeface="Cambria Math" charset="0"/>
                          </a:rPr>
                          <m:t>|</m:t>
                        </m:r>
                        <m:r>
                          <a:rPr lang="en-US" altLang="zh-CN" sz="2400" i="1">
                            <a:latin typeface="Cambria Math" charset="0"/>
                          </a:rPr>
                          <m:t>𝑋</m:t>
                        </m:r>
                      </m:e>
                    </m:d>
                    <m:r>
                      <a:rPr lang="en-US" altLang="zh-CN" sz="2400" i="1">
                        <a:latin typeface="Cambria Math" charset="0"/>
                      </a:rPr>
                      <m:t>=</m:t>
                    </m:r>
                    <m:r>
                      <a:rPr lang="en-US" altLang="zh-CN" sz="2400" i="1">
                        <a:latin typeface="Cambria Math" charset="0"/>
                      </a:rPr>
                      <m:t>𝑃</m:t>
                    </m:r>
                    <m:r>
                      <a:rPr lang="en-US" altLang="zh-CN" sz="2400" i="1">
                        <a:latin typeface="Cambria Math" charset="0"/>
                      </a:rPr>
                      <m:t>(</m:t>
                    </m:r>
                    <m:r>
                      <a:rPr lang="en-US" altLang="zh-CN" sz="2400" i="1">
                        <a:latin typeface="Cambria Math" charset="0"/>
                      </a:rPr>
                      <m:t>𝑋</m:t>
                    </m:r>
                    <m:r>
                      <a:rPr lang="en-US" altLang="zh-CN" sz="2400" i="1">
                        <a:latin typeface="Cambria Math" charset="0"/>
                      </a:rPr>
                      <m:t>,</m:t>
                    </m:r>
                    <m:r>
                      <a:rPr lang="en-US" altLang="zh-CN" sz="2400" i="1">
                        <a:latin typeface="Cambria Math" charset="0"/>
                      </a:rPr>
                      <m:t>𝑌</m:t>
                    </m:r>
                    <m:r>
                      <a:rPr lang="en-US" altLang="zh-CN" sz="2400" i="1">
                        <a:latin typeface="Cambria Math" charset="0"/>
                      </a:rPr>
                      <m:t>)/</m:t>
                    </m:r>
                    <m:r>
                      <a:rPr lang="en-US" altLang="zh-CN" sz="2400" i="1">
                        <a:latin typeface="Cambria Math" charset="0"/>
                      </a:rPr>
                      <m:t>𝑃</m:t>
                    </m:r>
                    <m:r>
                      <a:rPr lang="en-US" altLang="zh-CN" sz="2400" i="1">
                        <a:latin typeface="Cambria Math" charset="0"/>
                      </a:rPr>
                      <m:t>(</m:t>
                    </m:r>
                    <m:r>
                      <a:rPr lang="en-US" altLang="zh-CN" sz="2400" i="1">
                        <a:latin typeface="Cambria Math" charset="0"/>
                      </a:rPr>
                      <m:t>𝑋</m:t>
                    </m:r>
                    <m:r>
                      <a:rPr lang="en-US" altLang="zh-CN" sz="2400" i="1">
                        <a:latin typeface="Cambria Math" charset="0"/>
                      </a:rPr>
                      <m:t>)</m:t>
                    </m:r>
                  </m:oMath>
                </a14:m>
                <a:r>
                  <a:rPr lang="zh-CN" altLang="en-US" sz="2400" dirty="0"/>
                  <a:t>得出。</a:t>
                </a:r>
              </a:p>
              <a:p>
                <a:pPr marL="0" indent="0">
                  <a:buNone/>
                </a:pPr>
                <a:endParaRPr lang="zh-CN" altLang="en-US" sz="5400" dirty="0"/>
              </a:p>
            </p:txBody>
          </p:sp>
        </mc:Choice>
        <mc:Fallback xmlns="">
          <p:sp>
            <p:nvSpPr>
              <p:cNvPr id="265219" name="Rectangle 3"/>
              <p:cNvSpPr>
                <a:spLocks noGrp="1" noRot="1" noChangeAspect="1" noMove="1" noResize="1" noEditPoints="1" noAdjustHandles="1" noChangeArrowheads="1" noChangeShapeType="1" noTextEdit="1"/>
              </p:cNvSpPr>
              <p:nvPr>
                <p:ph idx="1"/>
              </p:nvPr>
            </p:nvSpPr>
            <p:spPr>
              <a:xfrm>
                <a:off x="1981200" y="1700808"/>
                <a:ext cx="8435280" cy="4411662"/>
              </a:xfrm>
              <a:blipFill>
                <a:blip r:embed="rId2"/>
                <a:stretch>
                  <a:fillRect l="-1012" t="-1519" r="-1734"/>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4439816" y="2348880"/>
            <a:ext cx="2946400" cy="800100"/>
          </a:xfrm>
          <a:prstGeom prst="rect">
            <a:avLst/>
          </a:prstGeom>
        </p:spPr>
      </p:pic>
    </p:spTree>
    <p:extLst>
      <p:ext uri="{BB962C8B-B14F-4D97-AF65-F5344CB8AC3E}">
        <p14:creationId xmlns:p14="http://schemas.microsoft.com/office/powerpoint/2010/main" val="21412928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r>
              <a:rPr lang="zh-CN" altLang="en-US" b="1" dirty="0" smtClean="0"/>
              <a:t>实例</a:t>
            </a:r>
            <a:endParaRPr lang="en-US" altLang="zh-CN" b="1" dirty="0" smtClean="0"/>
          </a:p>
          <a:p>
            <a:pPr marL="0" indent="0">
              <a:buNone/>
            </a:pPr>
            <a:r>
              <a:rPr lang="en-US" altLang="zh-CN" b="1" dirty="0" smtClean="0"/>
              <a:t>      </a:t>
            </a:r>
            <a:r>
              <a:rPr lang="zh-CN" altLang="en-US" dirty="0" smtClean="0"/>
              <a:t>给定</a:t>
            </a:r>
            <a:r>
              <a:rPr lang="zh-CN" altLang="en-US" dirty="0"/>
              <a:t>数据如下：</a:t>
            </a:r>
            <a:endParaRPr lang="zh-CN" altLang="en-US" sz="2400" dirty="0"/>
          </a:p>
          <a:p>
            <a:endParaRPr lang="zh-CN" altLang="en-US" sz="2400" dirty="0" smtClean="0"/>
          </a:p>
          <a:p>
            <a:pPr marL="0" indent="0">
              <a:buNone/>
            </a:pPr>
            <a:endParaRPr lang="zh-CN" altLang="en-US" sz="2400" dirty="0"/>
          </a:p>
          <a:p>
            <a:pPr marL="0" indent="0">
              <a:buNone/>
            </a:pPr>
            <a:endParaRPr lang="zh-CN" altLang="en-US" sz="5400" dirty="0"/>
          </a:p>
        </p:txBody>
      </p:sp>
      <p:pic>
        <p:nvPicPr>
          <p:cNvPr id="3" name="图片 2"/>
          <p:cNvPicPr>
            <a:picLocks noChangeAspect="1"/>
          </p:cNvPicPr>
          <p:nvPr/>
        </p:nvPicPr>
        <p:blipFill>
          <a:blip r:embed="rId2"/>
          <a:stretch>
            <a:fillRect/>
          </a:stretch>
        </p:blipFill>
        <p:spPr>
          <a:xfrm>
            <a:off x="1399622" y="2729193"/>
            <a:ext cx="6283303" cy="3246274"/>
          </a:xfrm>
          <a:prstGeom prst="rect">
            <a:avLst/>
          </a:prstGeom>
        </p:spPr>
      </p:pic>
      <p:sp>
        <p:nvSpPr>
          <p:cNvPr id="5" name="矩形 4"/>
          <p:cNvSpPr/>
          <p:nvPr/>
        </p:nvSpPr>
        <p:spPr>
          <a:xfrm>
            <a:off x="7896200" y="3645024"/>
            <a:ext cx="4542018" cy="1708160"/>
          </a:xfrm>
          <a:prstGeom prst="rect">
            <a:avLst/>
          </a:prstGeom>
        </p:spPr>
        <p:txBody>
          <a:bodyPr wrap="square">
            <a:spAutoFit/>
          </a:bodyPr>
          <a:lstStyle/>
          <a:p>
            <a:r>
              <a:rPr lang="zh-CN" altLang="en-US" sz="2100" dirty="0" smtClean="0">
                <a:solidFill>
                  <a:srgbClr val="121212"/>
                </a:solidFill>
                <a:latin typeface="+mn-ea"/>
                <a:ea typeface="+mn-ea"/>
              </a:rPr>
              <a:t>现在给我们的问题是，如果一对</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男女朋友，男生想女生求婚，男生</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的四个特点分别是不帅，性格不好，</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身高矮，不上进，请你判断一下女</a:t>
            </a:r>
            <a:endParaRPr lang="en-US" altLang="zh-CN" sz="2100" dirty="0" smtClean="0">
              <a:solidFill>
                <a:srgbClr val="121212"/>
              </a:solidFill>
              <a:latin typeface="+mn-ea"/>
              <a:ea typeface="+mn-ea"/>
            </a:endParaRPr>
          </a:p>
          <a:p>
            <a:r>
              <a:rPr lang="zh-CN" altLang="en-US" sz="2100" dirty="0" smtClean="0">
                <a:solidFill>
                  <a:srgbClr val="121212"/>
                </a:solidFill>
                <a:latin typeface="+mn-ea"/>
                <a:ea typeface="+mn-ea"/>
              </a:rPr>
              <a:t>生是嫁还是不嫁？</a:t>
            </a:r>
            <a:endParaRPr lang="zh-CN" altLang="en-US" sz="21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06360" y="3556080"/>
              <a:ext cx="4940640" cy="1873440"/>
            </p14:xfrm>
          </p:contentPart>
        </mc:Choice>
        <mc:Fallback xmlns="">
          <p:pic>
            <p:nvPicPr>
              <p:cNvPr id="2" name="墨迹 1"/>
              <p:cNvPicPr/>
              <p:nvPr/>
            </p:nvPicPr>
            <p:blipFill>
              <a:blip r:embed="rId4"/>
              <a:stretch>
                <a:fillRect/>
              </a:stretch>
            </p:blipFill>
            <p:spPr>
              <a:xfrm>
                <a:off x="1197000" y="3546720"/>
                <a:ext cx="4959360" cy="1892160"/>
              </a:xfrm>
              <a:prstGeom prst="rect">
                <a:avLst/>
              </a:prstGeom>
            </p:spPr>
          </p:pic>
        </mc:Fallback>
      </mc:AlternateContent>
    </p:spTree>
    <p:extLst>
      <p:ext uri="{BB962C8B-B14F-4D97-AF65-F5344CB8AC3E}">
        <p14:creationId xmlns:p14="http://schemas.microsoft.com/office/powerpoint/2010/main" val="3217383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smtClean="0"/>
              <a:t>朴素贝叶斯</a:t>
            </a:r>
            <a:r>
              <a:rPr lang="zh-CN" altLang="zh-CN" sz="4000" dirty="0" smtClean="0"/>
              <a:t>  </a:t>
            </a:r>
            <a:endParaRPr lang="en-US" altLang="zh-CN" sz="4000" dirty="0"/>
          </a:p>
        </p:txBody>
      </p:sp>
      <p:sp>
        <p:nvSpPr>
          <p:cNvPr id="4" name="矩形 3"/>
          <p:cNvSpPr/>
          <p:nvPr/>
        </p:nvSpPr>
        <p:spPr>
          <a:xfrm>
            <a:off x="1199456" y="1685835"/>
            <a:ext cx="10153128" cy="1061829"/>
          </a:xfrm>
          <a:prstGeom prst="rect">
            <a:avLst/>
          </a:prstGeom>
        </p:spPr>
        <p:txBody>
          <a:bodyPr wrap="square">
            <a:spAutoFit/>
          </a:bodyPr>
          <a:lstStyle/>
          <a:p>
            <a:r>
              <a:rPr lang="zh-CN" altLang="en-US" sz="2100" dirty="0">
                <a:solidFill>
                  <a:srgbClr val="121212"/>
                </a:solidFill>
                <a:latin typeface="+mn-ea"/>
                <a:ea typeface="+mn-ea"/>
              </a:rPr>
              <a:t>这是一个典型的分类问题，</a:t>
            </a:r>
            <a:r>
              <a:rPr lang="zh-CN" altLang="en-US" sz="2100" b="1" dirty="0">
                <a:solidFill>
                  <a:srgbClr val="0070C0"/>
                </a:solidFill>
                <a:latin typeface="+mn-ea"/>
                <a:ea typeface="+mn-ea"/>
              </a:rPr>
              <a:t>转为数学问题就是比较</a:t>
            </a:r>
            <a:r>
              <a:rPr lang="en-US" altLang="zh-CN" sz="2100" b="1" dirty="0">
                <a:solidFill>
                  <a:srgbClr val="0070C0"/>
                </a:solidFill>
                <a:latin typeface="+mn-ea"/>
                <a:ea typeface="+mn-ea"/>
              </a:rPr>
              <a:t>p(</a:t>
            </a:r>
            <a:r>
              <a:rPr lang="zh-CN" altLang="en-US" sz="2100" b="1" dirty="0">
                <a:solidFill>
                  <a:srgbClr val="0070C0"/>
                </a:solidFill>
                <a:latin typeface="+mn-ea"/>
                <a:ea typeface="+mn-ea"/>
              </a:rPr>
              <a:t>嫁</a:t>
            </a:r>
            <a:r>
              <a:rPr lang="en-US" altLang="zh-CN" sz="2100" b="1" dirty="0">
                <a:solidFill>
                  <a:srgbClr val="0070C0"/>
                </a:solidFill>
                <a:latin typeface="+mn-ea"/>
                <a:ea typeface="+mn-ea"/>
              </a:rPr>
              <a:t>|(</a:t>
            </a:r>
            <a:r>
              <a:rPr lang="zh-CN" altLang="en-US" sz="2100" b="1" dirty="0">
                <a:solidFill>
                  <a:srgbClr val="0070C0"/>
                </a:solidFill>
                <a:latin typeface="+mn-ea"/>
                <a:ea typeface="+mn-ea"/>
              </a:rPr>
              <a:t>不帅、性格不好、身高矮、不上进</a:t>
            </a:r>
            <a:r>
              <a:rPr lang="en-US" altLang="zh-CN" sz="2100" b="1" dirty="0">
                <a:solidFill>
                  <a:srgbClr val="0070C0"/>
                </a:solidFill>
                <a:latin typeface="+mn-ea"/>
                <a:ea typeface="+mn-ea"/>
              </a:rPr>
              <a:t>))</a:t>
            </a:r>
            <a:r>
              <a:rPr lang="zh-CN" altLang="en-US" sz="2100" b="1" dirty="0">
                <a:solidFill>
                  <a:srgbClr val="0070C0"/>
                </a:solidFill>
                <a:latin typeface="+mn-ea"/>
                <a:ea typeface="+mn-ea"/>
              </a:rPr>
              <a:t>与</a:t>
            </a:r>
            <a:r>
              <a:rPr lang="en-US" altLang="zh-CN" sz="2100" b="1" dirty="0">
                <a:solidFill>
                  <a:srgbClr val="0070C0"/>
                </a:solidFill>
                <a:latin typeface="+mn-ea"/>
                <a:ea typeface="+mn-ea"/>
              </a:rPr>
              <a:t>p(</a:t>
            </a:r>
            <a:r>
              <a:rPr lang="zh-CN" altLang="en-US" sz="2100" b="1" dirty="0">
                <a:solidFill>
                  <a:srgbClr val="0070C0"/>
                </a:solidFill>
                <a:latin typeface="+mn-ea"/>
                <a:ea typeface="+mn-ea"/>
              </a:rPr>
              <a:t>不嫁</a:t>
            </a:r>
            <a:r>
              <a:rPr lang="en-US" altLang="zh-CN" sz="2100" b="1" dirty="0">
                <a:solidFill>
                  <a:srgbClr val="0070C0"/>
                </a:solidFill>
                <a:latin typeface="+mn-ea"/>
                <a:ea typeface="+mn-ea"/>
              </a:rPr>
              <a:t>|(</a:t>
            </a:r>
            <a:r>
              <a:rPr lang="zh-CN" altLang="en-US" sz="2100" b="1" dirty="0">
                <a:solidFill>
                  <a:srgbClr val="0070C0"/>
                </a:solidFill>
                <a:latin typeface="+mn-ea"/>
                <a:ea typeface="+mn-ea"/>
              </a:rPr>
              <a:t>不帅、性格不好、身高矮、不上进</a:t>
            </a:r>
            <a:r>
              <a:rPr lang="en-US" altLang="zh-CN" sz="2100" b="1" dirty="0">
                <a:solidFill>
                  <a:srgbClr val="0070C0"/>
                </a:solidFill>
                <a:latin typeface="+mn-ea"/>
                <a:ea typeface="+mn-ea"/>
              </a:rPr>
              <a:t>))</a:t>
            </a:r>
            <a:r>
              <a:rPr lang="zh-CN" altLang="en-US" sz="2100" b="1" dirty="0">
                <a:solidFill>
                  <a:srgbClr val="0070C0"/>
                </a:solidFill>
                <a:latin typeface="+mn-ea"/>
                <a:ea typeface="+mn-ea"/>
              </a:rPr>
              <a:t>的概率，</a:t>
            </a:r>
            <a:r>
              <a:rPr lang="zh-CN" altLang="en-US" sz="2100" dirty="0">
                <a:solidFill>
                  <a:srgbClr val="121212"/>
                </a:solidFill>
                <a:latin typeface="+mn-ea"/>
                <a:ea typeface="+mn-ea"/>
              </a:rPr>
              <a:t>谁的概率大，我就能给出嫁或者不嫁的答案！</a:t>
            </a:r>
            <a:endParaRPr lang="zh-CN" altLang="en-US" sz="2100" dirty="0">
              <a:latin typeface="+mn-ea"/>
              <a:ea typeface="+mn-ea"/>
            </a:endParaRPr>
          </a:p>
        </p:txBody>
      </p:sp>
      <p:pic>
        <p:nvPicPr>
          <p:cNvPr id="7" name="图片 6"/>
          <p:cNvPicPr>
            <a:picLocks noChangeAspect="1"/>
          </p:cNvPicPr>
          <p:nvPr/>
        </p:nvPicPr>
        <p:blipFill>
          <a:blip r:embed="rId2"/>
          <a:stretch>
            <a:fillRect/>
          </a:stretch>
        </p:blipFill>
        <p:spPr>
          <a:xfrm>
            <a:off x="1371600" y="3356992"/>
            <a:ext cx="10248900" cy="20478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670040" y="3225960"/>
              <a:ext cx="10160280" cy="3429360"/>
            </p14:xfrm>
          </p:contentPart>
        </mc:Choice>
        <mc:Fallback xmlns="">
          <p:pic>
            <p:nvPicPr>
              <p:cNvPr id="2" name="墨迹 1"/>
              <p:cNvPicPr/>
              <p:nvPr/>
            </p:nvPicPr>
            <p:blipFill>
              <a:blip r:embed="rId4"/>
              <a:stretch>
                <a:fillRect/>
              </a:stretch>
            </p:blipFill>
            <p:spPr>
              <a:xfrm>
                <a:off x="1660680" y="3216600"/>
                <a:ext cx="10179000" cy="3448080"/>
              </a:xfrm>
              <a:prstGeom prst="rect">
                <a:avLst/>
              </a:prstGeom>
            </p:spPr>
          </p:pic>
        </mc:Fallback>
      </mc:AlternateContent>
    </p:spTree>
    <p:extLst>
      <p:ext uri="{BB962C8B-B14F-4D97-AF65-F5344CB8AC3E}">
        <p14:creationId xmlns:p14="http://schemas.microsoft.com/office/powerpoint/2010/main" val="3710561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marL="342900" indent="-342900">
              <a:buClr>
                <a:schemeClr val="tx2"/>
              </a:buClr>
            </a:pPr>
            <a:r>
              <a:rPr lang="zh-CN" altLang="en-US" smtClean="0"/>
              <a:t>分类的步骤</a:t>
            </a:r>
            <a:endParaRPr lang="en-US" altLang="zh-CN" smtClean="0"/>
          </a:p>
        </p:txBody>
      </p:sp>
      <p:pic>
        <p:nvPicPr>
          <p:cNvPr id="4710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1462088"/>
            <a:ext cx="7445375"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82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1267" name="内容占位符 1"/>
          <p:cNvSpPr>
            <a:spLocks noGrp="1"/>
          </p:cNvSpPr>
          <p:nvPr>
            <p:ph idx="1"/>
          </p:nvPr>
        </p:nvSpPr>
        <p:spPr>
          <a:xfrm>
            <a:off x="2571750" y="1916113"/>
            <a:ext cx="7200900" cy="2943225"/>
          </a:xfrm>
        </p:spPr>
        <p:txBody>
          <a:bodyPr rtlCol="0">
            <a:normAutofit/>
          </a:bodyPr>
          <a:lstStyle/>
          <a:p>
            <a:pPr marL="384048" indent="-384048" fontAlgn="auto">
              <a:defRPr/>
            </a:pPr>
            <a:r>
              <a:rPr lang="zh-CN" altLang="en-US" dirty="0"/>
              <a:t>现实生活中很多场景的训练数据是没有标注</a:t>
            </a:r>
            <a:r>
              <a:rPr lang="zh-CN" altLang="en-US" dirty="0" smtClean="0"/>
              <a:t>的，如果数据没有标注，想要分类，怎么办？</a:t>
            </a:r>
            <a:endParaRPr lang="en-US" altLang="zh-CN" dirty="0" smtClean="0"/>
          </a:p>
          <a:p>
            <a:pPr marL="0" indent="0" fontAlgn="auto">
              <a:buFont typeface="Franklin Gothic Book" panose="020B0503020102020204" pitchFamily="34" charset="0"/>
              <a:buNone/>
              <a:defRPr/>
            </a:pPr>
            <a:endParaRPr lang="en-US" altLang="zh-CN" b="1" dirty="0" smtClean="0"/>
          </a:p>
          <a:p>
            <a:pPr marL="0" indent="0" fontAlgn="auto">
              <a:buFont typeface="Franklin Gothic Book" panose="020B0503020102020204" pitchFamily="34" charset="0"/>
              <a:buNone/>
              <a:defRPr/>
            </a:pPr>
            <a:r>
              <a:rPr lang="en-US" altLang="zh-CN" b="1" dirty="0"/>
              <a:t> </a:t>
            </a:r>
            <a:r>
              <a:rPr lang="en-US" altLang="zh-CN" b="1" dirty="0" smtClean="0"/>
              <a:t>     </a:t>
            </a:r>
            <a:r>
              <a:rPr lang="zh-CN" altLang="en-US" b="1" dirty="0" smtClean="0"/>
              <a:t>法一：</a:t>
            </a:r>
            <a:r>
              <a:rPr lang="zh-CN" altLang="en-US" dirty="0" smtClean="0"/>
              <a:t>人工标注，</a:t>
            </a:r>
            <a:r>
              <a:rPr lang="zh-CN" altLang="en-US" dirty="0" smtClean="0">
                <a:solidFill>
                  <a:srgbClr val="FF0000"/>
                </a:solidFill>
              </a:rPr>
              <a:t>适合于人能分辨出的分类</a:t>
            </a:r>
            <a:endParaRPr lang="en-US" altLang="zh-CN" dirty="0" smtClean="0">
              <a:solidFill>
                <a:srgbClr val="FF0000"/>
              </a:solidFill>
            </a:endParaRPr>
          </a:p>
          <a:p>
            <a:pPr marL="0" indent="0" fontAlgn="auto">
              <a:buFont typeface="Franklin Gothic Book" panose="020B0503020102020204" pitchFamily="34" charset="0"/>
              <a:buNone/>
              <a:defRPr/>
            </a:pPr>
            <a:r>
              <a:rPr lang="zh-CN" altLang="en-US" dirty="0" smtClean="0"/>
              <a:t>      </a:t>
            </a:r>
            <a:r>
              <a:rPr lang="zh-CN" altLang="en-US" b="1" dirty="0" smtClean="0"/>
              <a:t>法二：</a:t>
            </a:r>
            <a:r>
              <a:rPr lang="zh-CN" altLang="en-US" dirty="0" smtClean="0"/>
              <a:t>先通过聚类对无标注数据进行标注，再把标注后的数据当作训练样本集，训练出分类器，然后对测试数据进行分类，</a:t>
            </a:r>
            <a:r>
              <a:rPr lang="zh-CN" altLang="en-US" dirty="0" smtClean="0">
                <a:solidFill>
                  <a:srgbClr val="FF0000"/>
                </a:solidFill>
              </a:rPr>
              <a:t>适合于人无法分辨出的分类</a:t>
            </a:r>
            <a:endParaRPr lang="zh-CN" altLang="zh-CN" dirty="0">
              <a:solidFill>
                <a:srgbClr val="FF0000"/>
              </a:solidFill>
            </a:endParaRPr>
          </a:p>
        </p:txBody>
      </p:sp>
    </p:spTree>
    <p:extLst>
      <p:ext uri="{BB962C8B-B14F-4D97-AF65-F5344CB8AC3E}">
        <p14:creationId xmlns:p14="http://schemas.microsoft.com/office/powerpoint/2010/main" val="1455499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1267" name="内容占位符 1"/>
          <p:cNvSpPr>
            <a:spLocks noGrp="1"/>
          </p:cNvSpPr>
          <p:nvPr>
            <p:ph idx="1"/>
          </p:nvPr>
        </p:nvSpPr>
        <p:spPr>
          <a:xfrm>
            <a:off x="2571750" y="1916113"/>
            <a:ext cx="7200900" cy="2943225"/>
          </a:xfrm>
        </p:spPr>
        <p:txBody>
          <a:bodyPr rtlCol="0">
            <a:normAutofit/>
          </a:bodyPr>
          <a:lstStyle/>
          <a:p>
            <a:pPr marL="384048" indent="-384048" fontAlgn="auto">
              <a:lnSpc>
                <a:spcPct val="150000"/>
              </a:lnSpc>
              <a:spcBef>
                <a:spcPct val="50000"/>
              </a:spcBef>
              <a:defRPr/>
            </a:pPr>
            <a:r>
              <a:rPr lang="zh-CN" altLang="en-US" dirty="0">
                <a:solidFill>
                  <a:schemeClr val="tx1"/>
                </a:solidFill>
              </a:rPr>
              <a:t>解决多类分类问题的最简单方法是将多类（</a:t>
            </a:r>
            <a:r>
              <a:rPr lang="en-US" altLang="zh-CN" i="1" dirty="0">
                <a:solidFill>
                  <a:schemeClr val="tx1"/>
                </a:solidFill>
              </a:rPr>
              <a:t>c </a:t>
            </a:r>
            <a:r>
              <a:rPr lang="zh-CN" altLang="en-US" dirty="0">
                <a:solidFill>
                  <a:schemeClr val="tx1"/>
                </a:solidFill>
              </a:rPr>
              <a:t>类）问题转化为多个两类问题来处理，常用的处理手段有：</a:t>
            </a:r>
          </a:p>
          <a:p>
            <a:pPr marL="0" indent="0" fontAlgn="auto">
              <a:lnSpc>
                <a:spcPct val="150000"/>
              </a:lnSpc>
              <a:spcBef>
                <a:spcPct val="50000"/>
              </a:spcBef>
              <a:buClr>
                <a:srgbClr val="FFFF00"/>
              </a:buClr>
              <a:buFont typeface="Franklin Gothic Book" panose="020B0503020102020204" pitchFamily="34" charset="0"/>
              <a:buNone/>
              <a:defRPr/>
            </a:pPr>
            <a:r>
              <a:rPr lang="zh-CN" altLang="en-US" dirty="0" smtClean="0">
                <a:solidFill>
                  <a:schemeClr val="tx1"/>
                </a:solidFill>
              </a:rPr>
              <a:t>   </a:t>
            </a:r>
            <a:r>
              <a:rPr lang="zh-CN" altLang="en-US" dirty="0">
                <a:solidFill>
                  <a:schemeClr val="tx1"/>
                </a:solidFill>
              </a:rPr>
              <a:t>“一对多”</a:t>
            </a:r>
            <a:r>
              <a:rPr lang="zh-CN" altLang="en-US" dirty="0" smtClean="0">
                <a:solidFill>
                  <a:schemeClr val="tx1"/>
                </a:solidFill>
              </a:rPr>
              <a:t>方法 </a:t>
            </a:r>
            <a:r>
              <a:rPr lang="en-US" altLang="zh-CN" dirty="0" smtClean="0"/>
              <a:t>(</a:t>
            </a:r>
            <a:r>
              <a:rPr lang="en-US" altLang="zh-CN" dirty="0"/>
              <a:t>One vs. Rest, </a:t>
            </a:r>
            <a:r>
              <a:rPr lang="zh-CN" altLang="en-US" dirty="0"/>
              <a:t>简称</a:t>
            </a:r>
            <a:r>
              <a:rPr lang="en-US" altLang="zh-CN" dirty="0" err="1"/>
              <a:t>OvR</a:t>
            </a:r>
            <a:r>
              <a:rPr lang="en-US" altLang="zh-CN" dirty="0"/>
              <a:t>)</a:t>
            </a:r>
            <a:endParaRPr lang="zh-CN" altLang="en-US" dirty="0">
              <a:solidFill>
                <a:schemeClr val="tx1"/>
              </a:solidFill>
            </a:endParaRPr>
          </a:p>
          <a:p>
            <a:pPr marL="0" indent="0" fontAlgn="auto">
              <a:lnSpc>
                <a:spcPct val="150000"/>
              </a:lnSpc>
              <a:spcBef>
                <a:spcPct val="50000"/>
              </a:spcBef>
              <a:buClr>
                <a:srgbClr val="FFFF00"/>
              </a:buClr>
              <a:buFont typeface="Franklin Gothic Book" panose="020B0503020102020204" pitchFamily="34" charset="0"/>
              <a:buNone/>
              <a:defRPr/>
            </a:pPr>
            <a:r>
              <a:rPr lang="en-US" altLang="zh-CN" dirty="0" smtClean="0">
                <a:solidFill>
                  <a:schemeClr val="tx1"/>
                </a:solidFill>
              </a:rPr>
              <a:t>     </a:t>
            </a:r>
            <a:r>
              <a:rPr lang="en-US" altLang="zh-CN" dirty="0">
                <a:solidFill>
                  <a:schemeClr val="tx1"/>
                </a:solidFill>
              </a:rPr>
              <a:t>“</a:t>
            </a:r>
            <a:r>
              <a:rPr lang="zh-CN" altLang="en-US" dirty="0">
                <a:solidFill>
                  <a:schemeClr val="tx1"/>
                </a:solidFill>
              </a:rPr>
              <a:t>一对一”</a:t>
            </a:r>
            <a:r>
              <a:rPr lang="zh-CN" altLang="en-US" dirty="0" smtClean="0">
                <a:solidFill>
                  <a:schemeClr val="tx1"/>
                </a:solidFill>
              </a:rPr>
              <a:t>方法 </a:t>
            </a:r>
            <a:r>
              <a:rPr lang="en-US" altLang="zh-CN" dirty="0" smtClean="0"/>
              <a:t>(</a:t>
            </a:r>
            <a:r>
              <a:rPr lang="en-US" altLang="zh-CN" dirty="0"/>
              <a:t>One vs. One, </a:t>
            </a:r>
            <a:r>
              <a:rPr lang="zh-CN" altLang="en-US" dirty="0"/>
              <a:t>简称</a:t>
            </a:r>
            <a:r>
              <a:rPr lang="en-US" altLang="zh-CN" dirty="0" err="1"/>
              <a:t>OvO</a:t>
            </a:r>
            <a:r>
              <a:rPr lang="en-US" altLang="zh-CN" dirty="0"/>
              <a:t>) </a:t>
            </a:r>
            <a:endParaRPr lang="en-US" altLang="zh-CN" dirty="0" smtClean="0">
              <a:solidFill>
                <a:schemeClr val="tx1"/>
              </a:solidFill>
            </a:endParaRPr>
          </a:p>
          <a:p>
            <a:pPr marL="0" indent="0" fontAlgn="auto">
              <a:lnSpc>
                <a:spcPct val="150000"/>
              </a:lnSpc>
              <a:spcBef>
                <a:spcPct val="50000"/>
              </a:spcBef>
              <a:buClr>
                <a:srgbClr val="FFFF00"/>
              </a:buClr>
              <a:buFont typeface="Franklin Gothic Book" panose="020B0503020102020204" pitchFamily="34" charset="0"/>
              <a:buNone/>
              <a:defRPr/>
            </a:pPr>
            <a:r>
              <a:rPr lang="en-US" altLang="zh-CN" dirty="0">
                <a:solidFill>
                  <a:schemeClr val="tx1"/>
                </a:solidFill>
              </a:rPr>
              <a:t> </a:t>
            </a:r>
            <a:r>
              <a:rPr lang="en-US" altLang="zh-CN" dirty="0" smtClean="0">
                <a:solidFill>
                  <a:schemeClr val="tx1"/>
                </a:solidFill>
              </a:rPr>
              <a:t>  </a:t>
            </a:r>
            <a:r>
              <a:rPr lang="zh-CN" altLang="en-US" dirty="0" smtClean="0">
                <a:solidFill>
                  <a:schemeClr val="tx1"/>
                </a:solidFill>
              </a:rPr>
              <a:t>“逐步一对多”</a:t>
            </a:r>
            <a:r>
              <a:rPr lang="zh-CN" altLang="en-US" dirty="0">
                <a:solidFill>
                  <a:schemeClr val="tx1"/>
                </a:solidFill>
              </a:rPr>
              <a:t>方法</a:t>
            </a:r>
          </a:p>
        </p:txBody>
      </p:sp>
    </p:spTree>
    <p:extLst>
      <p:ext uri="{BB962C8B-B14F-4D97-AF65-F5344CB8AC3E}">
        <p14:creationId xmlns:p14="http://schemas.microsoft.com/office/powerpoint/2010/main" val="2521795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0179" name="内容占位符 1"/>
          <p:cNvSpPr>
            <a:spLocks noGrp="1"/>
          </p:cNvSpPr>
          <p:nvPr>
            <p:ph idx="1"/>
          </p:nvPr>
        </p:nvSpPr>
        <p:spPr>
          <a:xfrm>
            <a:off x="2571750" y="1916113"/>
            <a:ext cx="7200900" cy="4105275"/>
          </a:xfrm>
        </p:spPr>
        <p:txBody>
          <a:bodyPr/>
          <a:lstStyle/>
          <a:p>
            <a:pPr marL="0" indent="0">
              <a:lnSpc>
                <a:spcPct val="150000"/>
              </a:lnSpc>
              <a:spcBef>
                <a:spcPct val="50000"/>
              </a:spcBef>
              <a:buFont typeface="Franklin Gothic Book" panose="020B0503020102020204" pitchFamily="34" charset="0"/>
              <a:buNone/>
            </a:pPr>
            <a:r>
              <a:rPr lang="zh-CN" altLang="en-US" smtClean="0"/>
              <a:t>“一对多”方法</a:t>
            </a:r>
          </a:p>
          <a:p>
            <a:pPr marL="0" indent="0">
              <a:lnSpc>
                <a:spcPct val="150000"/>
              </a:lnSpc>
              <a:spcBef>
                <a:spcPct val="50000"/>
              </a:spcBef>
              <a:buFont typeface="Franklin Gothic Book" panose="020B0503020102020204" pitchFamily="34" charset="0"/>
              <a:buNone/>
            </a:pPr>
            <a:r>
              <a:rPr lang="zh-CN" altLang="en-US" smtClean="0">
                <a:solidFill>
                  <a:schemeClr val="tx1"/>
                </a:solidFill>
              </a:rPr>
              <a:t>“</a:t>
            </a:r>
            <a:r>
              <a:rPr lang="zh-CN" altLang="en-US" smtClean="0">
                <a:solidFill>
                  <a:schemeClr val="tx1"/>
                </a:solidFill>
                <a:ea typeface="楷体_GB2312" panose="02010609030101010101" pitchFamily="49" charset="-122"/>
              </a:rPr>
              <a:t>一对多</a:t>
            </a:r>
            <a:r>
              <a:rPr lang="zh-CN" altLang="en-US" smtClean="0">
                <a:solidFill>
                  <a:schemeClr val="tx1"/>
                </a:solidFill>
              </a:rPr>
              <a:t>”方法设计 </a:t>
            </a:r>
            <a:r>
              <a:rPr lang="en-US" altLang="zh-CN" i="1" smtClean="0">
                <a:solidFill>
                  <a:schemeClr val="tx1"/>
                </a:solidFill>
              </a:rPr>
              <a:t>c </a:t>
            </a:r>
            <a:r>
              <a:rPr lang="zh-CN" altLang="en-US" smtClean="0">
                <a:solidFill>
                  <a:schemeClr val="tx1"/>
                </a:solidFill>
              </a:rPr>
              <a:t>个两类分类器，其中第 </a:t>
            </a:r>
            <a:r>
              <a:rPr lang="en-US" altLang="zh-CN" i="1" smtClean="0">
                <a:solidFill>
                  <a:schemeClr val="tx1"/>
                </a:solidFill>
              </a:rPr>
              <a:t>i </a:t>
            </a:r>
            <a:r>
              <a:rPr lang="zh-CN" altLang="en-US" smtClean="0">
                <a:solidFill>
                  <a:schemeClr val="tx1"/>
                </a:solidFill>
              </a:rPr>
              <a:t>个分类器将第 </a:t>
            </a:r>
            <a:r>
              <a:rPr lang="en-US" altLang="zh-CN" i="1" smtClean="0">
                <a:solidFill>
                  <a:schemeClr val="tx1"/>
                </a:solidFill>
              </a:rPr>
              <a:t>i</a:t>
            </a:r>
            <a:r>
              <a:rPr lang="en-US" altLang="zh-CN" smtClean="0">
                <a:solidFill>
                  <a:schemeClr val="tx1"/>
                </a:solidFill>
              </a:rPr>
              <a:t> </a:t>
            </a:r>
            <a:r>
              <a:rPr lang="zh-CN" altLang="en-US" smtClean="0">
                <a:solidFill>
                  <a:schemeClr val="tx1"/>
                </a:solidFill>
              </a:rPr>
              <a:t>类样本（正侧）与非第 </a:t>
            </a:r>
            <a:r>
              <a:rPr lang="en-US" altLang="zh-CN" i="1" smtClean="0">
                <a:solidFill>
                  <a:schemeClr val="tx1"/>
                </a:solidFill>
              </a:rPr>
              <a:t>i</a:t>
            </a:r>
            <a:r>
              <a:rPr lang="en-US" altLang="zh-CN" smtClean="0">
                <a:solidFill>
                  <a:schemeClr val="tx1"/>
                </a:solidFill>
              </a:rPr>
              <a:t> </a:t>
            </a:r>
            <a:r>
              <a:rPr lang="zh-CN" altLang="en-US" smtClean="0">
                <a:solidFill>
                  <a:schemeClr val="tx1"/>
                </a:solidFill>
              </a:rPr>
              <a:t>类样本（负侧）分开，这样我们可以得到</a:t>
            </a:r>
            <a:r>
              <a:rPr lang="zh-CN" altLang="en-US" i="1" smtClean="0">
                <a:solidFill>
                  <a:schemeClr val="tx1"/>
                </a:solidFill>
              </a:rPr>
              <a:t> </a:t>
            </a:r>
            <a:r>
              <a:rPr lang="en-US" altLang="zh-CN" i="1" smtClean="0">
                <a:solidFill>
                  <a:schemeClr val="tx1"/>
                </a:solidFill>
              </a:rPr>
              <a:t>c</a:t>
            </a:r>
            <a:r>
              <a:rPr lang="en-US" altLang="zh-CN" smtClean="0">
                <a:solidFill>
                  <a:schemeClr val="tx1"/>
                </a:solidFill>
              </a:rPr>
              <a:t> </a:t>
            </a:r>
            <a:r>
              <a:rPr lang="zh-CN" altLang="en-US" smtClean="0">
                <a:solidFill>
                  <a:schemeClr val="tx1"/>
                </a:solidFill>
              </a:rPr>
              <a:t>个判别函数。</a:t>
            </a:r>
            <a:endParaRPr lang="en-US" altLang="zh-CN" smtClean="0">
              <a:solidFill>
                <a:schemeClr val="tx1"/>
              </a:solidFill>
            </a:endParaRPr>
          </a:p>
          <a:p>
            <a:pPr marL="0" indent="0">
              <a:lnSpc>
                <a:spcPct val="150000"/>
              </a:lnSpc>
              <a:spcBef>
                <a:spcPct val="50000"/>
              </a:spcBef>
              <a:buFont typeface="Franklin Gothic Book" panose="020B0503020102020204" pitchFamily="34" charset="0"/>
              <a:buNone/>
            </a:pPr>
            <a:r>
              <a:rPr lang="zh-CN" altLang="en-US" smtClean="0">
                <a:solidFill>
                  <a:schemeClr val="tx1"/>
                </a:solidFill>
              </a:rPr>
              <a:t>比如：</a:t>
            </a:r>
            <a:r>
              <a:rPr lang="zh-CN" altLang="en-US" smtClean="0"/>
              <a:t>线性判别函数的形式为</a:t>
            </a:r>
          </a:p>
          <a:p>
            <a:pPr marL="0" indent="0">
              <a:lnSpc>
                <a:spcPct val="150000"/>
              </a:lnSpc>
              <a:spcBef>
                <a:spcPct val="50000"/>
              </a:spcBef>
              <a:buFont typeface="Franklin Gothic Book" panose="020B0503020102020204" pitchFamily="34" charset="0"/>
              <a:buNone/>
            </a:pPr>
            <a:endParaRPr lang="zh-CN" altLang="en-US" smtClean="0">
              <a:solidFill>
                <a:schemeClr val="tx1"/>
              </a:solidFill>
            </a:endParaRPr>
          </a:p>
        </p:txBody>
      </p:sp>
      <p:graphicFrame>
        <p:nvGraphicFramePr>
          <p:cNvPr id="50180" name="Object 4"/>
          <p:cNvGraphicFramePr>
            <a:graphicFrameLocks noChangeAspect="1"/>
          </p:cNvGraphicFramePr>
          <p:nvPr/>
        </p:nvGraphicFramePr>
        <p:xfrm>
          <a:off x="3287713" y="4797425"/>
          <a:ext cx="5334000" cy="750888"/>
        </p:xfrm>
        <a:graphic>
          <a:graphicData uri="http://schemas.openxmlformats.org/presentationml/2006/ole">
            <mc:AlternateContent xmlns:mc="http://schemas.openxmlformats.org/markup-compatibility/2006">
              <mc:Choice xmlns:v="urn:schemas-microsoft-com:vml" Requires="v">
                <p:oleObj spid="_x0000_s1027" name="Equation" r:id="rId3" imgW="1714500" imgH="241300" progId="Equation.DSMT4">
                  <p:embed/>
                </p:oleObj>
              </mc:Choice>
              <mc:Fallback>
                <p:oleObj name="Equation" r:id="rId3" imgW="1714500" imgH="241300" progId="Equation.DSMT4">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4797425"/>
                        <a:ext cx="5334000" cy="75088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22733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1203" name="内容占位符 1"/>
          <p:cNvSpPr>
            <a:spLocks noGrp="1"/>
          </p:cNvSpPr>
          <p:nvPr>
            <p:ph idx="1"/>
          </p:nvPr>
        </p:nvSpPr>
        <p:spPr>
          <a:xfrm>
            <a:off x="4079875" y="1196975"/>
            <a:ext cx="7920038" cy="4103688"/>
          </a:xfrm>
        </p:spPr>
        <p:txBody>
          <a:bodyPr/>
          <a:lstStyle/>
          <a:p>
            <a:pPr marL="0" indent="0">
              <a:lnSpc>
                <a:spcPct val="150000"/>
              </a:lnSpc>
              <a:spcBef>
                <a:spcPct val="50000"/>
              </a:spcBef>
              <a:buFont typeface="Franklin Gothic Book" panose="020B0503020102020204" pitchFamily="34" charset="0"/>
              <a:buNone/>
            </a:pPr>
            <a:r>
              <a:rPr lang="zh-CN" altLang="en-US" smtClean="0">
                <a:solidFill>
                  <a:schemeClr val="tx1"/>
                </a:solidFill>
              </a:rPr>
              <a:t>                           比如：</a:t>
            </a:r>
            <a:r>
              <a:rPr lang="zh-CN" altLang="en-US" smtClean="0"/>
              <a:t>线性判别函数的形式</a:t>
            </a: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r>
              <a:rPr lang="zh-CN" altLang="en-US" smtClean="0"/>
              <a:t>                         最理想的情况是只有一个判别函数为正、其它判                               </a:t>
            </a:r>
            <a:endParaRPr lang="en-US" altLang="zh-CN" smtClean="0"/>
          </a:p>
          <a:p>
            <a:pPr marL="0" indent="0">
              <a:lnSpc>
                <a:spcPct val="150000"/>
              </a:lnSpc>
              <a:spcBef>
                <a:spcPct val="50000"/>
              </a:spcBef>
              <a:buFont typeface="Franklin Gothic Book" panose="020B0503020102020204" pitchFamily="34" charset="0"/>
              <a:buNone/>
            </a:pPr>
            <a:r>
              <a:rPr lang="en-US" altLang="zh-CN" smtClean="0"/>
              <a:t>                         </a:t>
            </a:r>
            <a:r>
              <a:rPr lang="zh-CN" altLang="en-US" smtClean="0"/>
              <a:t>别函数都为负。但是实际情况往往会出现两个或</a:t>
            </a:r>
            <a:endParaRPr lang="en-US" altLang="zh-CN" smtClean="0"/>
          </a:p>
          <a:p>
            <a:pPr marL="0" indent="0">
              <a:lnSpc>
                <a:spcPct val="150000"/>
              </a:lnSpc>
              <a:spcBef>
                <a:spcPct val="50000"/>
              </a:spcBef>
              <a:buFont typeface="Franklin Gothic Book" panose="020B0503020102020204" pitchFamily="34" charset="0"/>
              <a:buNone/>
            </a:pPr>
            <a:r>
              <a:rPr lang="en-US" altLang="zh-CN" smtClean="0"/>
              <a:t>                         </a:t>
            </a:r>
            <a:r>
              <a:rPr lang="zh-CN" altLang="en-US" smtClean="0"/>
              <a:t>者两个以上的判别函数值为正，全为正或者全为负</a:t>
            </a:r>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en-US" altLang="zh-CN" smtClean="0"/>
          </a:p>
          <a:p>
            <a:pPr marL="0" indent="0">
              <a:lnSpc>
                <a:spcPct val="150000"/>
              </a:lnSpc>
              <a:spcBef>
                <a:spcPct val="50000"/>
              </a:spcBef>
              <a:buFont typeface="Franklin Gothic Book" panose="020B0503020102020204" pitchFamily="34" charset="0"/>
              <a:buNone/>
            </a:pPr>
            <a:endParaRPr lang="zh-CN" altLang="en-US" smtClean="0"/>
          </a:p>
        </p:txBody>
      </p:sp>
      <p:graphicFrame>
        <p:nvGraphicFramePr>
          <p:cNvPr id="51204" name="Object 4"/>
          <p:cNvGraphicFramePr>
            <a:graphicFrameLocks noChangeAspect="1"/>
          </p:cNvGraphicFramePr>
          <p:nvPr/>
        </p:nvGraphicFramePr>
        <p:xfrm>
          <a:off x="5808663" y="1795463"/>
          <a:ext cx="5334000" cy="752475"/>
        </p:xfrm>
        <a:graphic>
          <a:graphicData uri="http://schemas.openxmlformats.org/presentationml/2006/ole">
            <mc:AlternateContent xmlns:mc="http://schemas.openxmlformats.org/markup-compatibility/2006">
              <mc:Choice xmlns:v="urn:schemas-microsoft-com:vml" Requires="v">
                <p:oleObj spid="_x0000_s2051" name="Equation" r:id="rId3" imgW="1714500" imgH="241300" progId="Equation.DSMT4">
                  <p:embed/>
                </p:oleObj>
              </mc:Choice>
              <mc:Fallback>
                <p:oleObj name="Equation" r:id="rId3" imgW="1714500" imgH="241300" progId="Equation.DSMT4">
                  <p:embed/>
                  <p:pic>
                    <p:nvPicPr>
                      <p:cNvPr id="512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8663" y="1795463"/>
                        <a:ext cx="5334000" cy="75247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5" name="Picture 3" descr="P112-bu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2682875"/>
            <a:ext cx="4724400"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9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52227" name="内容占位符 1"/>
          <p:cNvSpPr>
            <a:spLocks noGrp="1"/>
          </p:cNvSpPr>
          <p:nvPr>
            <p:ph idx="1"/>
          </p:nvPr>
        </p:nvSpPr>
        <p:spPr>
          <a:xfrm>
            <a:off x="1558925" y="1916113"/>
            <a:ext cx="7921625" cy="4105275"/>
          </a:xfrm>
        </p:spPr>
        <p:txBody>
          <a:bodyPr/>
          <a:lstStyle/>
          <a:p>
            <a:pPr marL="0" indent="0">
              <a:spcBef>
                <a:spcPct val="50000"/>
              </a:spcBef>
              <a:buFont typeface="Franklin Gothic Book" panose="020B0503020102020204" pitchFamily="34" charset="0"/>
              <a:buNone/>
            </a:pPr>
            <a:r>
              <a:rPr lang="zh-CN" altLang="en-US" smtClean="0">
                <a:solidFill>
                  <a:schemeClr val="tx1"/>
                </a:solidFill>
              </a:rPr>
              <a:t>为了避免出现这样的情况，决策规则设计成</a:t>
            </a:r>
            <a:endParaRPr lang="en-US" altLang="zh-CN" smtClean="0">
              <a:solidFill>
                <a:schemeClr val="tx1"/>
              </a:solidFill>
            </a:endParaRPr>
          </a:p>
          <a:p>
            <a:pPr marL="0" indent="0">
              <a:spcBef>
                <a:spcPct val="50000"/>
              </a:spcBef>
              <a:buFont typeface="Franklin Gothic Book" panose="020B0503020102020204" pitchFamily="34" charset="0"/>
              <a:buNone/>
            </a:pPr>
            <a:r>
              <a:rPr lang="zh-CN" altLang="en-US" smtClean="0">
                <a:solidFill>
                  <a:schemeClr val="tx1"/>
                </a:solidFill>
              </a:rPr>
              <a:t>如果</a:t>
            </a: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endParaRPr lang="en-US" altLang="zh-CN" smtClean="0">
              <a:solidFill>
                <a:schemeClr val="tx1"/>
              </a:solidFill>
            </a:endParaRPr>
          </a:p>
          <a:p>
            <a:pPr marL="0" indent="0">
              <a:spcBef>
                <a:spcPct val="50000"/>
              </a:spcBef>
              <a:buFont typeface="Franklin Gothic Book" panose="020B0503020102020204" pitchFamily="34" charset="0"/>
              <a:buNone/>
            </a:pPr>
            <a:r>
              <a:rPr lang="zh-CN" altLang="en-US" smtClean="0"/>
              <a:t>则</a:t>
            </a:r>
          </a:p>
          <a:p>
            <a:pPr marL="0" indent="0">
              <a:spcBef>
                <a:spcPct val="50000"/>
              </a:spcBef>
              <a:buFont typeface="Franklin Gothic Book" panose="020B0503020102020204" pitchFamily="34" charset="0"/>
              <a:buNone/>
            </a:pPr>
            <a:endParaRPr lang="en-US" altLang="zh-CN" smtClean="0">
              <a:solidFill>
                <a:schemeClr val="tx1"/>
              </a:solidFill>
            </a:endParaRPr>
          </a:p>
        </p:txBody>
      </p:sp>
      <p:graphicFrame>
        <p:nvGraphicFramePr>
          <p:cNvPr id="52228" name="Object 5"/>
          <p:cNvGraphicFramePr>
            <a:graphicFrameLocks noChangeAspect="1"/>
          </p:cNvGraphicFramePr>
          <p:nvPr/>
        </p:nvGraphicFramePr>
        <p:xfrm>
          <a:off x="2927350" y="2868613"/>
          <a:ext cx="4267200" cy="1066800"/>
        </p:xfrm>
        <a:graphic>
          <a:graphicData uri="http://schemas.openxmlformats.org/presentationml/2006/ole">
            <mc:AlternateContent xmlns:mc="http://schemas.openxmlformats.org/markup-compatibility/2006">
              <mc:Choice xmlns:v="urn:schemas-microsoft-com:vml" Requires="v">
                <p:oleObj spid="_x0000_s3076" name="Equation" r:id="rId3" imgW="1167893" imgH="291973" progId="Equation.DSMT4">
                  <p:embed/>
                </p:oleObj>
              </mc:Choice>
              <mc:Fallback>
                <p:oleObj name="Equation" r:id="rId3" imgW="1167893" imgH="291973" progId="Equation.DSMT4">
                  <p:embed/>
                  <p:pic>
                    <p:nvPicPr>
                      <p:cNvPr id="5222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2868613"/>
                        <a:ext cx="4267200" cy="10668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9" name="Object 7"/>
          <p:cNvGraphicFramePr>
            <a:graphicFrameLocks noChangeAspect="1"/>
          </p:cNvGraphicFramePr>
          <p:nvPr/>
        </p:nvGraphicFramePr>
        <p:xfrm>
          <a:off x="3956050" y="4525963"/>
          <a:ext cx="2209800" cy="1282700"/>
        </p:xfrm>
        <a:graphic>
          <a:graphicData uri="http://schemas.openxmlformats.org/presentationml/2006/ole">
            <mc:AlternateContent xmlns:mc="http://schemas.openxmlformats.org/markup-compatibility/2006">
              <mc:Choice xmlns:v="urn:schemas-microsoft-com:vml" Requires="v">
                <p:oleObj spid="_x0000_s3077" name="Equation" r:id="rId5" imgW="393529" imgH="228501" progId="Equation.DSMT4">
                  <p:embed/>
                </p:oleObj>
              </mc:Choice>
              <mc:Fallback>
                <p:oleObj name="Equation" r:id="rId5" imgW="393529" imgH="228501" progId="Equation.DSMT4">
                  <p:embed/>
                  <p:pic>
                    <p:nvPicPr>
                      <p:cNvPr id="5222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6050" y="4525963"/>
                        <a:ext cx="2209800" cy="1282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9247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indent="-342900">
              <a:buClr>
                <a:schemeClr val="tx2"/>
              </a:buClr>
            </a:pPr>
            <a:r>
              <a:rPr lang="zh-CN" altLang="en-US" dirty="0" smtClean="0"/>
              <a:t>分类分析</a:t>
            </a:r>
            <a:endParaRPr lang="en-US" altLang="zh-CN" dirty="0"/>
          </a:p>
        </p:txBody>
      </p:sp>
      <p:sp>
        <p:nvSpPr>
          <p:cNvPr id="265219" name="Rectangle 3"/>
          <p:cNvSpPr>
            <a:spLocks noGrp="1" noChangeArrowheads="1"/>
          </p:cNvSpPr>
          <p:nvPr>
            <p:ph idx="1"/>
          </p:nvPr>
        </p:nvSpPr>
        <p:spPr/>
        <p:txBody>
          <a:bodyPr>
            <a:normAutofit/>
          </a:bodyPr>
          <a:lstStyle/>
          <a:p>
            <a:r>
              <a:rPr lang="zh-CN" altLang="zh-CN" sz="2400" dirty="0"/>
              <a:t>分类是找出数据库中一组数据对象的共同特点并按照分类模式将其划分为不同的类，其目的是通过分类模型，将数据库中的数据项映射到某个给定的类别。</a:t>
            </a:r>
          </a:p>
          <a:p>
            <a:r>
              <a:rPr lang="zh-CN" altLang="zh-CN" sz="2400" dirty="0"/>
              <a:t>分类学习是一类监督学习的问题，训练数据会包含其分类结果，根据分类结果可以分为：</a:t>
            </a:r>
          </a:p>
          <a:p>
            <a:pPr lvl="1"/>
            <a:r>
              <a:rPr lang="zh-CN" altLang="zh-CN" sz="1800" i="0" dirty="0"/>
              <a:t>二分类问题：是与非的判断，分类结果为两类，从中选择一个作为预测结果；</a:t>
            </a:r>
          </a:p>
          <a:p>
            <a:pPr lvl="1"/>
            <a:r>
              <a:rPr lang="zh-CN" altLang="zh-CN" sz="1800" i="0" dirty="0"/>
              <a:t>多分类问题：分类结果为多个类别，从中选择一个作为预测结果；</a:t>
            </a:r>
          </a:p>
          <a:p>
            <a:pPr lvl="1"/>
            <a:r>
              <a:rPr lang="zh-CN" altLang="zh-CN" sz="1800" i="0" dirty="0"/>
              <a:t>多标签分类问题：不同于前两者，多标签分类问题一个样本的预测结果可能是多个，或者有多个标签。多标签分类问题很常见，比如一部电影可以同时被分为动作片和犯罪片，一则新闻可以同时属于政治和法律等 </a:t>
            </a:r>
            <a:r>
              <a:rPr lang="zh-CN" altLang="zh-CN" sz="1600" i="0" dirty="0"/>
              <a:t>。</a:t>
            </a:r>
            <a:endParaRPr lang="zh-CN" altLang="en-US" sz="1800" i="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pic>
        <p:nvPicPr>
          <p:cNvPr id="53251" name="Picture 2" descr="P112-bu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44650"/>
            <a:ext cx="38862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3" descr="P112-b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644650"/>
            <a:ext cx="38862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1371600" y="4587875"/>
            <a:ext cx="10512425" cy="147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200000"/>
              </a:lnSpc>
              <a:spcBef>
                <a:spcPct val="50000"/>
              </a:spcBef>
              <a:defRPr/>
            </a:pPr>
            <a:r>
              <a:rPr lang="zh-CN" altLang="en-US" sz="2400" dirty="0">
                <a:latin typeface="+mn-ea"/>
                <a:ea typeface="+mn-ea"/>
              </a:rPr>
              <a:t>线性机器将特征空间分成 </a:t>
            </a:r>
            <a:r>
              <a:rPr lang="en-US" altLang="zh-CN" sz="2400" i="1" dirty="0">
                <a:latin typeface="+mn-ea"/>
                <a:ea typeface="+mn-ea"/>
              </a:rPr>
              <a:t>c </a:t>
            </a:r>
            <a:r>
              <a:rPr lang="zh-CN" altLang="en-US" sz="2400" dirty="0">
                <a:latin typeface="+mn-ea"/>
                <a:ea typeface="+mn-ea"/>
              </a:rPr>
              <a:t>个决策区域 </a:t>
            </a:r>
            <a:r>
              <a:rPr lang="en-US" altLang="zh-CN" sz="2400" dirty="0">
                <a:latin typeface="+mn-ea"/>
                <a:ea typeface="+mn-ea"/>
              </a:rPr>
              <a:t>R</a:t>
            </a:r>
            <a:r>
              <a:rPr lang="en-US" altLang="zh-CN" sz="2400" baseline="-25000" dirty="0">
                <a:latin typeface="+mn-ea"/>
                <a:ea typeface="+mn-ea"/>
              </a:rPr>
              <a:t>1 </a:t>
            </a:r>
            <a:r>
              <a:rPr lang="en-US" altLang="zh-CN" sz="2400" dirty="0">
                <a:latin typeface="+mn-ea"/>
                <a:ea typeface="+mn-ea"/>
              </a:rPr>
              <a:t>, … , </a:t>
            </a:r>
            <a:r>
              <a:rPr lang="en-US" altLang="zh-CN" sz="2400" dirty="0" err="1">
                <a:latin typeface="+mn-ea"/>
                <a:ea typeface="+mn-ea"/>
              </a:rPr>
              <a:t>R</a:t>
            </a:r>
            <a:r>
              <a:rPr lang="en-US" altLang="zh-CN" sz="2400" baseline="-25000" dirty="0" err="1">
                <a:latin typeface="+mn-ea"/>
                <a:ea typeface="+mn-ea"/>
              </a:rPr>
              <a:t>c</a:t>
            </a:r>
            <a:r>
              <a:rPr lang="en-US" altLang="zh-CN" sz="2400" dirty="0">
                <a:latin typeface="+mn-ea"/>
                <a:ea typeface="+mn-ea"/>
              </a:rPr>
              <a:t>。</a:t>
            </a:r>
            <a:r>
              <a:rPr lang="zh-CN" altLang="en-US" sz="2400" dirty="0">
                <a:latin typeface="+mn-ea"/>
                <a:ea typeface="+mn-ea"/>
              </a:rPr>
              <a:t>在第 </a:t>
            </a:r>
            <a:r>
              <a:rPr lang="en-US" altLang="zh-CN" sz="2400" i="1" dirty="0" err="1">
                <a:latin typeface="+mn-ea"/>
                <a:ea typeface="+mn-ea"/>
              </a:rPr>
              <a:t>i</a:t>
            </a:r>
            <a:r>
              <a:rPr lang="en-US" altLang="zh-CN" sz="2400" i="1" dirty="0">
                <a:latin typeface="+mn-ea"/>
                <a:ea typeface="+mn-ea"/>
              </a:rPr>
              <a:t> </a:t>
            </a:r>
            <a:r>
              <a:rPr lang="zh-CN" altLang="en-US" sz="2400" dirty="0">
                <a:latin typeface="+mn-ea"/>
                <a:ea typeface="+mn-ea"/>
              </a:rPr>
              <a:t>区域中，判别函数 </a:t>
            </a:r>
            <a:r>
              <a:rPr lang="en-US" altLang="zh-CN" sz="2400" dirty="0" err="1">
                <a:latin typeface="+mn-ea"/>
                <a:ea typeface="+mn-ea"/>
              </a:rPr>
              <a:t>g</a:t>
            </a:r>
            <a:r>
              <a:rPr lang="en-US" altLang="zh-CN" sz="2400" i="1" baseline="-25000" dirty="0" err="1">
                <a:latin typeface="+mn-ea"/>
                <a:ea typeface="+mn-ea"/>
              </a:rPr>
              <a:t>i</a:t>
            </a:r>
            <a:r>
              <a:rPr lang="en-US" altLang="zh-CN" sz="2400" dirty="0">
                <a:latin typeface="+mn-ea"/>
                <a:ea typeface="+mn-ea"/>
              </a:rPr>
              <a:t>(x) </a:t>
            </a:r>
            <a:r>
              <a:rPr lang="zh-CN" altLang="en-US" sz="2400" dirty="0">
                <a:latin typeface="+mn-ea"/>
                <a:ea typeface="+mn-ea"/>
              </a:rPr>
              <a:t>取最大值</a:t>
            </a:r>
            <a:endParaRPr lang="en-US" altLang="zh-CN" sz="2400" dirty="0">
              <a:latin typeface="+mn-ea"/>
              <a:ea typeface="+mn-ea"/>
            </a:endParaRPr>
          </a:p>
        </p:txBody>
      </p:sp>
    </p:spTree>
    <p:extLst>
      <p:ext uri="{BB962C8B-B14F-4D97-AF65-F5344CB8AC3E}">
        <p14:creationId xmlns:p14="http://schemas.microsoft.com/office/powerpoint/2010/main" val="2671426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0" name="Text Box 4"/>
          <p:cNvSpPr txBox="1">
            <a:spLocks noChangeArrowheads="1"/>
          </p:cNvSpPr>
          <p:nvPr/>
        </p:nvSpPr>
        <p:spPr bwMode="auto">
          <a:xfrm>
            <a:off x="1271588" y="1989138"/>
            <a:ext cx="10512425"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000" dirty="0">
                <a:latin typeface="+mn-ea"/>
                <a:ea typeface="+mn-ea"/>
              </a:rPr>
              <a:t>“一对一”方法</a:t>
            </a:r>
            <a:endParaRPr lang="en-US" altLang="zh-CN" sz="2000" dirty="0">
              <a:latin typeface="+mn-ea"/>
              <a:ea typeface="+mn-ea"/>
            </a:endParaRPr>
          </a:p>
          <a:p>
            <a:pPr>
              <a:spcBef>
                <a:spcPct val="50000"/>
              </a:spcBef>
              <a:defRPr/>
            </a:pPr>
            <a:r>
              <a:rPr lang="en-US" altLang="zh-CN" sz="2000" dirty="0">
                <a:latin typeface="+mn-ea"/>
                <a:ea typeface="+mn-ea"/>
              </a:rPr>
              <a:t>“</a:t>
            </a:r>
            <a:r>
              <a:rPr lang="zh-CN" altLang="en-US" sz="2000" dirty="0">
                <a:latin typeface="+mn-ea"/>
                <a:ea typeface="+mn-ea"/>
              </a:rPr>
              <a:t>一对一” 方法设计 </a:t>
            </a:r>
            <a:r>
              <a:rPr lang="en-US" altLang="zh-CN" sz="2000" i="1" dirty="0">
                <a:latin typeface="+mn-ea"/>
                <a:ea typeface="+mn-ea"/>
              </a:rPr>
              <a:t>c</a:t>
            </a:r>
            <a:r>
              <a:rPr lang="en-US" altLang="zh-CN" sz="2000" dirty="0">
                <a:latin typeface="+mn-ea"/>
                <a:ea typeface="+mn-ea"/>
              </a:rPr>
              <a:t>(</a:t>
            </a:r>
            <a:r>
              <a:rPr lang="en-US" altLang="zh-CN" sz="2000" i="1" dirty="0">
                <a:latin typeface="+mn-ea"/>
                <a:ea typeface="+mn-ea"/>
              </a:rPr>
              <a:t>c</a:t>
            </a:r>
            <a:r>
              <a:rPr lang="en-US" altLang="zh-CN" sz="2000" dirty="0">
                <a:latin typeface="+mn-ea"/>
                <a:ea typeface="+mn-ea"/>
              </a:rPr>
              <a:t>-1)/2 </a:t>
            </a:r>
            <a:r>
              <a:rPr lang="zh-CN" altLang="en-US" sz="2000" dirty="0">
                <a:latin typeface="+mn-ea"/>
                <a:ea typeface="+mn-ea"/>
              </a:rPr>
              <a:t>个两类分类器（判别函数），其中一个分类器将第 </a:t>
            </a:r>
            <a:r>
              <a:rPr lang="en-US" altLang="zh-CN" sz="2000" i="1" dirty="0" err="1">
                <a:latin typeface="+mn-ea"/>
                <a:ea typeface="+mn-ea"/>
              </a:rPr>
              <a:t>i</a:t>
            </a:r>
            <a:r>
              <a:rPr lang="en-US" altLang="zh-CN" sz="2000" dirty="0">
                <a:latin typeface="+mn-ea"/>
                <a:ea typeface="+mn-ea"/>
              </a:rPr>
              <a:t> </a:t>
            </a:r>
            <a:r>
              <a:rPr lang="zh-CN" altLang="en-US" sz="2000" dirty="0">
                <a:latin typeface="+mn-ea"/>
                <a:ea typeface="+mn-ea"/>
              </a:rPr>
              <a:t>类与第 </a:t>
            </a:r>
            <a:r>
              <a:rPr lang="en-US" altLang="zh-CN" sz="2000" i="1" dirty="0">
                <a:latin typeface="+mn-ea"/>
                <a:ea typeface="+mn-ea"/>
              </a:rPr>
              <a:t>j</a:t>
            </a:r>
            <a:r>
              <a:rPr lang="en-US" altLang="zh-CN" sz="2000" dirty="0">
                <a:latin typeface="+mn-ea"/>
                <a:ea typeface="+mn-ea"/>
              </a:rPr>
              <a:t> </a:t>
            </a:r>
            <a:r>
              <a:rPr lang="zh-CN" altLang="en-US" sz="2000" dirty="0">
                <a:latin typeface="+mn-ea"/>
                <a:ea typeface="+mn-ea"/>
              </a:rPr>
              <a:t>类样本分开。对于三类问题，需要设计三个分类器，四类问题需要六个分类器</a:t>
            </a:r>
            <a:endParaRPr lang="en-US" altLang="zh-CN" sz="2000" dirty="0">
              <a:latin typeface="+mn-ea"/>
              <a:ea typeface="+mn-ea"/>
            </a:endParaRPr>
          </a:p>
          <a:p>
            <a:pPr>
              <a:spcBef>
                <a:spcPct val="50000"/>
              </a:spcBef>
              <a:defRPr/>
            </a:pPr>
            <a:r>
              <a:rPr lang="zh-CN" altLang="en-US" sz="2000" dirty="0">
                <a:latin typeface="+mn-ea"/>
                <a:ea typeface="+mn-ea"/>
              </a:rPr>
              <a:t>决策规则（投票法）:</a:t>
            </a:r>
          </a:p>
          <a:p>
            <a:pPr>
              <a:spcBef>
                <a:spcPct val="50000"/>
              </a:spcBef>
              <a:defRPr/>
            </a:pPr>
            <a:r>
              <a:rPr lang="zh-CN" altLang="en-US" sz="2000" dirty="0">
                <a:latin typeface="+mn-ea"/>
                <a:ea typeface="+mn-ea"/>
              </a:rPr>
              <a:t>对于某一个模式向量 </a:t>
            </a:r>
            <a:r>
              <a:rPr lang="en-US" altLang="zh-CN" sz="2000" dirty="0">
                <a:latin typeface="+mn-ea"/>
                <a:ea typeface="+mn-ea"/>
              </a:rPr>
              <a:t>x ，</a:t>
            </a:r>
            <a:r>
              <a:rPr lang="zh-CN" altLang="en-US" sz="2000" dirty="0">
                <a:latin typeface="+mn-ea"/>
                <a:ea typeface="+mn-ea"/>
              </a:rPr>
              <a:t>可以代入每一个判别函数，相应地得到其所属的类别， 所有的</a:t>
            </a:r>
            <a:r>
              <a:rPr lang="en-US" altLang="zh-CN" sz="2000" dirty="0">
                <a:latin typeface="+mn-ea"/>
                <a:ea typeface="+mn-ea"/>
              </a:rPr>
              <a:t>c(c-1)/2 </a:t>
            </a:r>
            <a:r>
              <a:rPr lang="zh-CN" altLang="en-US" sz="2000" dirty="0">
                <a:latin typeface="+mn-ea"/>
                <a:ea typeface="+mn-ea"/>
              </a:rPr>
              <a:t>个判别函数可以得到</a:t>
            </a:r>
            <a:r>
              <a:rPr lang="en-US" altLang="zh-CN" sz="2000" dirty="0">
                <a:latin typeface="+mn-ea"/>
                <a:ea typeface="+mn-ea"/>
              </a:rPr>
              <a:t>c(c-1)/2 </a:t>
            </a:r>
            <a:r>
              <a:rPr lang="zh-CN" altLang="en-US" sz="2000" dirty="0">
                <a:latin typeface="+mn-ea"/>
                <a:ea typeface="+mn-ea"/>
              </a:rPr>
              <a:t>判别结果，如果判给第 </a:t>
            </a:r>
            <a:r>
              <a:rPr lang="en-US" altLang="zh-CN" sz="2000" dirty="0" err="1">
                <a:latin typeface="+mn-ea"/>
                <a:ea typeface="+mn-ea"/>
              </a:rPr>
              <a:t>i</a:t>
            </a:r>
            <a:r>
              <a:rPr lang="en-US" altLang="zh-CN" sz="2000" dirty="0">
                <a:latin typeface="+mn-ea"/>
                <a:ea typeface="+mn-ea"/>
              </a:rPr>
              <a:t> </a:t>
            </a:r>
            <a:r>
              <a:rPr lang="zh-CN" altLang="en-US" sz="2000" dirty="0">
                <a:latin typeface="+mn-ea"/>
                <a:ea typeface="+mn-ea"/>
              </a:rPr>
              <a:t>类的结果最多，则 </a:t>
            </a:r>
            <a:r>
              <a:rPr lang="en-US" altLang="zh-CN" sz="2000" dirty="0">
                <a:latin typeface="+mn-ea"/>
                <a:ea typeface="+mn-ea"/>
              </a:rPr>
              <a:t>x </a:t>
            </a:r>
            <a:r>
              <a:rPr lang="zh-CN" altLang="en-US" sz="2000" dirty="0">
                <a:latin typeface="+mn-ea"/>
                <a:ea typeface="+mn-ea"/>
              </a:rPr>
              <a:t>属于第 </a:t>
            </a:r>
            <a:r>
              <a:rPr lang="en-US" altLang="zh-CN" sz="2000" dirty="0" err="1">
                <a:latin typeface="+mn-ea"/>
                <a:ea typeface="+mn-ea"/>
              </a:rPr>
              <a:t>i</a:t>
            </a:r>
            <a:r>
              <a:rPr lang="en-US" altLang="zh-CN" sz="2000" dirty="0">
                <a:latin typeface="+mn-ea"/>
                <a:ea typeface="+mn-ea"/>
              </a:rPr>
              <a:t> </a:t>
            </a:r>
            <a:r>
              <a:rPr lang="zh-CN" altLang="en-US" sz="2000" dirty="0">
                <a:latin typeface="+mn-ea"/>
                <a:ea typeface="+mn-ea"/>
              </a:rPr>
              <a:t>类</a:t>
            </a:r>
          </a:p>
          <a:p>
            <a:pPr>
              <a:spcBef>
                <a:spcPct val="50000"/>
              </a:spcBef>
              <a:defRPr/>
            </a:pPr>
            <a:endParaRPr lang="zh-CN" altLang="en-US" sz="2000" dirty="0">
              <a:latin typeface="+mn-ea"/>
              <a:ea typeface="+mn-ea"/>
            </a:endParaRPr>
          </a:p>
        </p:txBody>
      </p:sp>
    </p:spTree>
    <p:extLst>
      <p:ext uri="{BB962C8B-B14F-4D97-AF65-F5344CB8AC3E}">
        <p14:creationId xmlns:p14="http://schemas.microsoft.com/office/powerpoint/2010/main" val="279306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10" name="Text Box 4"/>
          <p:cNvSpPr txBox="1">
            <a:spLocks noChangeArrowheads="1"/>
          </p:cNvSpPr>
          <p:nvPr/>
        </p:nvSpPr>
        <p:spPr bwMode="auto">
          <a:xfrm>
            <a:off x="852488" y="1890713"/>
            <a:ext cx="1051401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000" dirty="0">
                <a:latin typeface="+mn-ea"/>
                <a:ea typeface="+mn-ea"/>
              </a:rPr>
              <a:t>“逐步一对多”方法</a:t>
            </a:r>
          </a:p>
          <a:p>
            <a:pPr>
              <a:spcBef>
                <a:spcPct val="50000"/>
              </a:spcBef>
              <a:defRPr/>
            </a:pPr>
            <a:r>
              <a:rPr lang="zh-CN" altLang="en-US" sz="2000" dirty="0">
                <a:latin typeface="+mn-ea"/>
                <a:ea typeface="+mn-ea"/>
              </a:rPr>
              <a:t>将 </a:t>
            </a:r>
            <a:r>
              <a:rPr lang="en-US" altLang="zh-CN" sz="2000" i="1" dirty="0">
                <a:latin typeface="+mn-ea"/>
                <a:ea typeface="+mn-ea"/>
              </a:rPr>
              <a:t>c </a:t>
            </a:r>
            <a:r>
              <a:rPr lang="zh-CN" altLang="en-US" sz="2000" dirty="0">
                <a:latin typeface="+mn-ea"/>
                <a:ea typeface="+mn-ea"/>
              </a:rPr>
              <a:t>类问题逐步转化为 </a:t>
            </a:r>
            <a:r>
              <a:rPr lang="en-US" altLang="zh-CN" sz="2000" i="1" dirty="0">
                <a:latin typeface="+mn-ea"/>
                <a:ea typeface="+mn-ea"/>
              </a:rPr>
              <a:t>c</a:t>
            </a:r>
            <a:r>
              <a:rPr lang="en-US" altLang="zh-CN" sz="2000" dirty="0">
                <a:latin typeface="+mn-ea"/>
                <a:ea typeface="+mn-ea"/>
              </a:rPr>
              <a:t>-1 </a:t>
            </a:r>
            <a:r>
              <a:rPr lang="zh-CN" altLang="en-US" sz="2000" dirty="0">
                <a:latin typeface="+mn-ea"/>
                <a:ea typeface="+mn-ea"/>
              </a:rPr>
              <a:t>个</a:t>
            </a:r>
            <a:endParaRPr lang="en-US" altLang="zh-CN" sz="2000" dirty="0">
              <a:latin typeface="+mn-ea"/>
              <a:ea typeface="+mn-ea"/>
            </a:endParaRPr>
          </a:p>
          <a:p>
            <a:pPr>
              <a:spcBef>
                <a:spcPct val="50000"/>
              </a:spcBef>
              <a:defRPr/>
            </a:pPr>
            <a:r>
              <a:rPr lang="zh-CN" altLang="en-US" sz="2000" dirty="0">
                <a:latin typeface="+mn-ea"/>
                <a:ea typeface="+mn-ea"/>
              </a:rPr>
              <a:t>两类问题，相应地设计 </a:t>
            </a:r>
            <a:r>
              <a:rPr lang="en-US" altLang="zh-CN" sz="2000" i="1" dirty="0">
                <a:latin typeface="+mn-ea"/>
                <a:ea typeface="+mn-ea"/>
              </a:rPr>
              <a:t>c</a:t>
            </a:r>
            <a:r>
              <a:rPr lang="en-US" altLang="zh-CN" sz="2000" dirty="0">
                <a:latin typeface="+mn-ea"/>
                <a:ea typeface="+mn-ea"/>
              </a:rPr>
              <a:t>-1 </a:t>
            </a:r>
            <a:r>
              <a:rPr lang="zh-CN" altLang="en-US" sz="2000" dirty="0">
                <a:latin typeface="+mn-ea"/>
                <a:ea typeface="+mn-ea"/>
              </a:rPr>
              <a:t>个</a:t>
            </a:r>
            <a:endParaRPr lang="en-US" altLang="zh-CN" sz="2000" dirty="0">
              <a:latin typeface="+mn-ea"/>
              <a:ea typeface="+mn-ea"/>
            </a:endParaRPr>
          </a:p>
          <a:p>
            <a:pPr>
              <a:spcBef>
                <a:spcPct val="50000"/>
              </a:spcBef>
              <a:defRPr/>
            </a:pPr>
            <a:r>
              <a:rPr lang="zh-CN" altLang="en-US" sz="2000" dirty="0">
                <a:latin typeface="+mn-ea"/>
                <a:ea typeface="+mn-ea"/>
              </a:rPr>
              <a:t>两类分类器。第一个分类器将</a:t>
            </a:r>
            <a:endParaRPr lang="en-US" altLang="zh-CN" sz="2000" dirty="0">
              <a:latin typeface="+mn-ea"/>
              <a:ea typeface="+mn-ea"/>
            </a:endParaRPr>
          </a:p>
          <a:p>
            <a:pPr>
              <a:spcBef>
                <a:spcPct val="50000"/>
              </a:spcBef>
              <a:defRPr/>
            </a:pPr>
            <a:r>
              <a:rPr lang="zh-CN" altLang="en-US" sz="2000" dirty="0">
                <a:latin typeface="+mn-ea"/>
                <a:ea typeface="+mn-ea"/>
              </a:rPr>
              <a:t>其中一个类样本与其余各个类</a:t>
            </a:r>
            <a:endParaRPr lang="en-US" altLang="zh-CN" sz="2000" dirty="0">
              <a:latin typeface="+mn-ea"/>
              <a:ea typeface="+mn-ea"/>
            </a:endParaRPr>
          </a:p>
          <a:p>
            <a:pPr>
              <a:spcBef>
                <a:spcPct val="50000"/>
              </a:spcBef>
              <a:defRPr/>
            </a:pPr>
            <a:r>
              <a:rPr lang="zh-CN" altLang="en-US" sz="2000" dirty="0">
                <a:latin typeface="+mn-ea"/>
                <a:ea typeface="+mn-ea"/>
              </a:rPr>
              <a:t>的样本分开，在其余各类中设</a:t>
            </a:r>
            <a:endParaRPr lang="en-US" altLang="zh-CN" sz="2000" dirty="0">
              <a:latin typeface="+mn-ea"/>
              <a:ea typeface="+mn-ea"/>
            </a:endParaRPr>
          </a:p>
          <a:p>
            <a:pPr>
              <a:spcBef>
                <a:spcPct val="50000"/>
              </a:spcBef>
              <a:defRPr/>
            </a:pPr>
            <a:r>
              <a:rPr lang="zh-CN" altLang="en-US" sz="2000" dirty="0">
                <a:latin typeface="+mn-ea"/>
                <a:ea typeface="+mn-ea"/>
              </a:rPr>
              <a:t>计第二个分类器，依次类推，</a:t>
            </a:r>
            <a:endParaRPr lang="en-US" altLang="zh-CN" sz="2000" dirty="0">
              <a:latin typeface="+mn-ea"/>
              <a:ea typeface="+mn-ea"/>
            </a:endParaRPr>
          </a:p>
          <a:p>
            <a:pPr>
              <a:spcBef>
                <a:spcPct val="50000"/>
              </a:spcBef>
              <a:defRPr/>
            </a:pPr>
            <a:r>
              <a:rPr lang="zh-CN" altLang="en-US" sz="2000" dirty="0">
                <a:latin typeface="+mn-ea"/>
                <a:ea typeface="+mn-ea"/>
              </a:rPr>
              <a:t>直到剩下两个类为止</a:t>
            </a:r>
          </a:p>
          <a:p>
            <a:pPr>
              <a:spcBef>
                <a:spcPct val="50000"/>
              </a:spcBef>
              <a:defRPr/>
            </a:pPr>
            <a:endParaRPr lang="zh-CN" altLang="en-US" sz="2000" dirty="0">
              <a:latin typeface="+mn-ea"/>
              <a:ea typeface="+mn-ea"/>
            </a:endParaRPr>
          </a:p>
        </p:txBody>
      </p:sp>
      <p:sp>
        <p:nvSpPr>
          <p:cNvPr id="55300" name="Text Box 3"/>
          <p:cNvSpPr txBox="1">
            <a:spLocks noChangeArrowheads="1"/>
          </p:cNvSpPr>
          <p:nvPr/>
        </p:nvSpPr>
        <p:spPr bwMode="auto">
          <a:xfrm>
            <a:off x="4676775" y="1524000"/>
            <a:ext cx="28956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第1类与其余各类</a:t>
            </a:r>
          </a:p>
        </p:txBody>
      </p:sp>
      <p:sp>
        <p:nvSpPr>
          <p:cNvPr id="55301" name="Text Box 4"/>
          <p:cNvSpPr txBox="1">
            <a:spLocks noChangeArrowheads="1"/>
          </p:cNvSpPr>
          <p:nvPr/>
        </p:nvSpPr>
        <p:spPr bwMode="auto">
          <a:xfrm>
            <a:off x="6048375" y="2895600"/>
            <a:ext cx="28956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第2类与其余各类</a:t>
            </a:r>
          </a:p>
        </p:txBody>
      </p:sp>
      <p:sp>
        <p:nvSpPr>
          <p:cNvPr id="55302" name="Text Box 6"/>
          <p:cNvSpPr txBox="1">
            <a:spLocks noChangeArrowheads="1"/>
          </p:cNvSpPr>
          <p:nvPr/>
        </p:nvSpPr>
        <p:spPr bwMode="auto">
          <a:xfrm>
            <a:off x="8943975" y="4343400"/>
            <a:ext cx="2590800"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c-1</a:t>
            </a:r>
            <a:r>
              <a:rPr lang="zh-CN" altLang="en-US" sz="2800"/>
              <a:t>类与第</a:t>
            </a:r>
            <a:r>
              <a:rPr lang="en-US" altLang="zh-CN" sz="2800"/>
              <a:t>c</a:t>
            </a:r>
            <a:r>
              <a:rPr lang="zh-CN" altLang="en-US" sz="2800"/>
              <a:t>类</a:t>
            </a:r>
          </a:p>
        </p:txBody>
      </p:sp>
      <p:sp>
        <p:nvSpPr>
          <p:cNvPr id="55303" name="Text Box 8"/>
          <p:cNvSpPr txBox="1">
            <a:spLocks noChangeArrowheads="1"/>
          </p:cNvSpPr>
          <p:nvPr/>
        </p:nvSpPr>
        <p:spPr bwMode="auto">
          <a:xfrm>
            <a:off x="4295775" y="2895600"/>
            <a:ext cx="12192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800"/>
              <a:t>第1类</a:t>
            </a:r>
          </a:p>
        </p:txBody>
      </p:sp>
      <p:sp>
        <p:nvSpPr>
          <p:cNvPr id="55304" name="Text Box 9"/>
          <p:cNvSpPr txBox="1">
            <a:spLocks noChangeArrowheads="1"/>
          </p:cNvSpPr>
          <p:nvPr/>
        </p:nvSpPr>
        <p:spPr bwMode="auto">
          <a:xfrm>
            <a:off x="5743575" y="4114800"/>
            <a:ext cx="12192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800"/>
              <a:t>第2类</a:t>
            </a:r>
          </a:p>
        </p:txBody>
      </p:sp>
      <p:sp>
        <p:nvSpPr>
          <p:cNvPr id="55305" name="Text Box 10"/>
          <p:cNvSpPr txBox="1">
            <a:spLocks noChangeArrowheads="1"/>
          </p:cNvSpPr>
          <p:nvPr/>
        </p:nvSpPr>
        <p:spPr bwMode="auto">
          <a:xfrm>
            <a:off x="8715375" y="5486400"/>
            <a:ext cx="14478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c-1</a:t>
            </a:r>
            <a:r>
              <a:rPr lang="zh-CN" altLang="en-US" sz="2800"/>
              <a:t>类</a:t>
            </a:r>
          </a:p>
        </p:txBody>
      </p:sp>
      <p:sp>
        <p:nvSpPr>
          <p:cNvPr id="55306" name="Text Box 11"/>
          <p:cNvSpPr txBox="1">
            <a:spLocks noChangeArrowheads="1"/>
          </p:cNvSpPr>
          <p:nvPr/>
        </p:nvSpPr>
        <p:spPr bwMode="auto">
          <a:xfrm>
            <a:off x="10696575" y="5486400"/>
            <a:ext cx="14478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t>第</a:t>
            </a:r>
            <a:r>
              <a:rPr lang="en-US" altLang="zh-CN" sz="2800"/>
              <a:t>c</a:t>
            </a:r>
            <a:r>
              <a:rPr lang="zh-CN" altLang="en-US" sz="2800"/>
              <a:t>类</a:t>
            </a:r>
          </a:p>
        </p:txBody>
      </p:sp>
      <p:sp>
        <p:nvSpPr>
          <p:cNvPr id="55307" name="Line 12"/>
          <p:cNvSpPr>
            <a:spLocks noChangeShapeType="1"/>
          </p:cNvSpPr>
          <p:nvPr/>
        </p:nvSpPr>
        <p:spPr bwMode="auto">
          <a:xfrm flipH="1">
            <a:off x="4905375" y="2057400"/>
            <a:ext cx="1066800" cy="8382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8" name="Line 13"/>
          <p:cNvSpPr>
            <a:spLocks noChangeShapeType="1"/>
          </p:cNvSpPr>
          <p:nvPr/>
        </p:nvSpPr>
        <p:spPr bwMode="auto">
          <a:xfrm flipH="1">
            <a:off x="6429375" y="3429000"/>
            <a:ext cx="838200" cy="6858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09" name="Line 14"/>
          <p:cNvSpPr>
            <a:spLocks noChangeShapeType="1"/>
          </p:cNvSpPr>
          <p:nvPr/>
        </p:nvSpPr>
        <p:spPr bwMode="auto">
          <a:xfrm flipH="1">
            <a:off x="9324975" y="4800600"/>
            <a:ext cx="762000" cy="6858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0" name="Line 15"/>
          <p:cNvSpPr>
            <a:spLocks noChangeShapeType="1"/>
          </p:cNvSpPr>
          <p:nvPr/>
        </p:nvSpPr>
        <p:spPr bwMode="auto">
          <a:xfrm>
            <a:off x="10620375" y="4876800"/>
            <a:ext cx="914400" cy="609600"/>
          </a:xfrm>
          <a:prstGeom prst="line">
            <a:avLst/>
          </a:prstGeom>
          <a:noFill/>
          <a:ln w="762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1" name="Line 16"/>
          <p:cNvSpPr>
            <a:spLocks noChangeShapeType="1"/>
          </p:cNvSpPr>
          <p:nvPr/>
        </p:nvSpPr>
        <p:spPr bwMode="auto">
          <a:xfrm>
            <a:off x="6353175" y="2057400"/>
            <a:ext cx="762000" cy="838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2" name="Line 18"/>
          <p:cNvSpPr>
            <a:spLocks noChangeShapeType="1"/>
          </p:cNvSpPr>
          <p:nvPr/>
        </p:nvSpPr>
        <p:spPr bwMode="auto">
          <a:xfrm>
            <a:off x="8562975" y="3429000"/>
            <a:ext cx="762000" cy="838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71522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marL="342900" indent="-342900">
              <a:buClr>
                <a:schemeClr val="tx2"/>
              </a:buClr>
            </a:pPr>
            <a:r>
              <a:rPr lang="zh-CN" altLang="en-US" smtClean="0"/>
              <a:t>分类的应用</a:t>
            </a:r>
            <a:endParaRPr lang="en-US" altLang="zh-CN" smtClean="0"/>
          </a:p>
        </p:txBody>
      </p:sp>
      <p:sp>
        <p:nvSpPr>
          <p:cNvPr id="2" name="矩形 1"/>
          <p:cNvSpPr/>
          <p:nvPr/>
        </p:nvSpPr>
        <p:spPr>
          <a:xfrm>
            <a:off x="1631950" y="2119313"/>
            <a:ext cx="9340850" cy="2724150"/>
          </a:xfrm>
          <a:prstGeom prst="rect">
            <a:avLst/>
          </a:prstGeom>
        </p:spPr>
        <p:txBody>
          <a:bodyPr>
            <a:spAutoFit/>
          </a:bodyPr>
          <a:lstStyle/>
          <a:p>
            <a:pPr>
              <a:lnSpc>
                <a:spcPct val="200000"/>
              </a:lnSpc>
              <a:spcBef>
                <a:spcPct val="50000"/>
              </a:spcBef>
              <a:defRPr/>
            </a:pPr>
            <a:r>
              <a:rPr lang="zh-CN" altLang="en-US" dirty="0">
                <a:latin typeface="+mn-ea"/>
                <a:ea typeface="+mn-ea"/>
              </a:rPr>
              <a:t>三种方法的特点：</a:t>
            </a:r>
          </a:p>
          <a:p>
            <a:pPr>
              <a:lnSpc>
                <a:spcPct val="200000"/>
              </a:lnSpc>
              <a:spcBef>
                <a:spcPct val="50000"/>
              </a:spcBef>
              <a:defRPr/>
            </a:pPr>
            <a:r>
              <a:rPr lang="zh-CN" altLang="en-US" dirty="0">
                <a:latin typeface="+mn-ea"/>
                <a:ea typeface="+mn-ea"/>
              </a:rPr>
              <a:t>(1)从每一个两类问题的规模来看，“一对一”最小，“逐步一对多”次之，“一对多”最大</a:t>
            </a:r>
          </a:p>
          <a:p>
            <a:pPr>
              <a:lnSpc>
                <a:spcPct val="200000"/>
              </a:lnSpc>
              <a:spcBef>
                <a:spcPct val="50000"/>
              </a:spcBef>
              <a:defRPr/>
            </a:pPr>
            <a:r>
              <a:rPr lang="en-US" altLang="zh-CN" dirty="0">
                <a:latin typeface="+mn-ea"/>
                <a:ea typeface="+mn-ea"/>
              </a:rPr>
              <a:t>(2) “</a:t>
            </a:r>
            <a:r>
              <a:rPr lang="zh-CN" altLang="en-US" dirty="0">
                <a:latin typeface="+mn-ea"/>
                <a:ea typeface="+mn-ea"/>
              </a:rPr>
              <a:t>逐步一对多”的分解过程需要人来干预，并具有决策树的思想</a:t>
            </a:r>
          </a:p>
          <a:p>
            <a:pPr>
              <a:lnSpc>
                <a:spcPct val="200000"/>
              </a:lnSpc>
              <a:spcBef>
                <a:spcPct val="50000"/>
              </a:spcBef>
              <a:defRPr/>
            </a:pPr>
            <a:r>
              <a:rPr lang="zh-CN" altLang="en-US" dirty="0">
                <a:latin typeface="+mn-ea"/>
                <a:ea typeface="+mn-ea"/>
              </a:rPr>
              <a:t>(3) 常用的方法是“一对多”和“一对一”</a:t>
            </a:r>
            <a:endParaRPr lang="en-US" altLang="zh-CN" dirty="0">
              <a:latin typeface="+mn-ea"/>
              <a:ea typeface="+mn-ea"/>
            </a:endParaRPr>
          </a:p>
        </p:txBody>
      </p:sp>
    </p:spTree>
    <p:extLst>
      <p:ext uri="{BB962C8B-B14F-4D97-AF65-F5344CB8AC3E}">
        <p14:creationId xmlns:p14="http://schemas.microsoft.com/office/powerpoint/2010/main" val="2845178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mc:AlternateContent xmlns:mc="http://schemas.openxmlformats.org/markup-compatibility/2006" xmlns:a14="http://schemas.microsoft.com/office/drawing/2010/main">
        <mc:Choice Requires="a14">
          <p:sp>
            <p:nvSpPr>
              <p:cNvPr id="265219" name="Rectangle 3"/>
              <p:cNvSpPr>
                <a:spLocks noGrp="1" noChangeArrowheads="1"/>
              </p:cNvSpPr>
              <p:nvPr>
                <p:ph idx="1"/>
              </p:nvPr>
            </p:nvSpPr>
            <p:spPr>
              <a:xfrm>
                <a:off x="1981200" y="1700808"/>
                <a:ext cx="8435280" cy="4411662"/>
              </a:xfrm>
            </p:spPr>
            <p:txBody>
              <a:bodyPr/>
              <a:lstStyle/>
              <a:p>
                <a:r>
                  <a:rPr lang="zh-CN" altLang="zh-CN" sz="2400" dirty="0"/>
                  <a:t>关联规则是描述数据库中数据项之间所存在的关系的规则，即根据一个事务中某些项的出现可导出另一些项在同一事务中也出现，即隐藏在数据间的关联或相互关系。</a:t>
                </a:r>
                <a:endParaRPr lang="zh-CN" altLang="en-US" sz="2400" dirty="0"/>
              </a:p>
              <a:p>
                <a:r>
                  <a:rPr lang="zh-CN" altLang="zh-CN" sz="2400" dirty="0"/>
                  <a:t>关联规则的学习属于无监督学习过程，实际生活中的应用很多，例如分析顾客超市购物记录，可以发现很多隐含的关联规则，例如经典的啤酒尿布问题</a:t>
                </a:r>
                <a:r>
                  <a:rPr lang="zh-CN" altLang="en-US" sz="2400" dirty="0"/>
                  <a:t>。</a:t>
                </a:r>
              </a:p>
              <a:p>
                <a:pPr marL="342900" lvl="3" indent="-342900">
                  <a:buSzPct val="70000"/>
                  <a:buFont typeface="Wingdings" charset="2"/>
                  <a:buChar char="l"/>
                </a:pPr>
                <a:r>
                  <a:rPr lang="zh-CN" altLang="en-US" sz="2400" dirty="0"/>
                  <a:t>关联规则定义</a:t>
                </a:r>
              </a:p>
              <a:p>
                <a:pPr marL="660400" lvl="4" indent="-342900">
                  <a:buSzPct val="70000"/>
                  <a:buFont typeface="Wingdings" charset="2"/>
                  <a:buChar char="l"/>
                </a:pPr>
                <a:r>
                  <a:rPr lang="zh-CN" altLang="en-US" sz="2400" dirty="0"/>
                  <a:t>首先给出一个项的集合，</a:t>
                </a:r>
                <a:r>
                  <a:rPr lang="en-US" altLang="zh-CN" sz="2400" dirty="0"/>
                  <a:t> </a:t>
                </a:r>
                <a14:m>
                  <m:oMath xmlns:m="http://schemas.openxmlformats.org/officeDocument/2006/math">
                    <m:r>
                      <a:rPr lang="en-US" altLang="zh-CN" sz="2400" i="1">
                        <a:latin typeface="Cambria Math" panose="02040503050406030204" pitchFamily="18" charset="0"/>
                      </a:rPr>
                      <m:t>𝐼</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 </a:t>
                </a:r>
                <a:r>
                  <a:rPr lang="zh-CN" altLang="en-US" sz="2400" dirty="0"/>
                  <a:t>，关联规则是形如</a:t>
                </a:r>
                <a:r>
                  <a:rPr lang="en-US" altLang="zh-CN" sz="2400" dirty="0"/>
                  <a:t>X=&gt;Y</a:t>
                </a:r>
                <a:r>
                  <a:rPr lang="zh-CN" altLang="en-US" sz="2400" dirty="0"/>
                  <a:t>的蕴含式，</a:t>
                </a:r>
                <a:r>
                  <a:rPr lang="en-US" altLang="zh-CN" sz="2400" dirty="0"/>
                  <a:t>X</a:t>
                </a:r>
                <a:r>
                  <a:rPr lang="zh-CN" altLang="en-US" sz="2400" dirty="0"/>
                  <a:t>，</a:t>
                </a:r>
                <a:r>
                  <a:rPr lang="en-US" altLang="zh-CN" sz="2400" dirty="0"/>
                  <a:t>Y</a:t>
                </a:r>
                <a:r>
                  <a:rPr lang="zh-CN" altLang="en-US" sz="2400" dirty="0"/>
                  <a:t>属于𝐼，且</a:t>
                </a:r>
                <a:r>
                  <a:rPr lang="en-US" altLang="zh-CN" sz="2400" dirty="0"/>
                  <a:t>X</a:t>
                </a:r>
                <a:r>
                  <a:rPr lang="zh-CN" altLang="en-US" sz="2400" dirty="0"/>
                  <a:t>与</a:t>
                </a:r>
                <a:r>
                  <a:rPr lang="en-US" altLang="zh-CN" sz="2400" dirty="0"/>
                  <a:t>Y</a:t>
                </a:r>
                <a:r>
                  <a:rPr lang="zh-CN" altLang="en-US" sz="2400" dirty="0"/>
                  <a:t>的交集为空</a:t>
                </a:r>
                <a:endParaRPr lang="zh-CN" altLang="en-US" sz="4800" dirty="0"/>
              </a:p>
            </p:txBody>
          </p:sp>
        </mc:Choice>
        <mc:Fallback xmlns="">
          <p:sp>
            <p:nvSpPr>
              <p:cNvPr id="265219" name="Rectangle 3"/>
              <p:cNvSpPr>
                <a:spLocks noGrp="1" noRot="1" noChangeAspect="1" noMove="1" noResize="1" noEditPoints="1" noAdjustHandles="1" noChangeArrowheads="1" noChangeShapeType="1" noTextEdit="1"/>
              </p:cNvSpPr>
              <p:nvPr>
                <p:ph idx="1"/>
              </p:nvPr>
            </p:nvSpPr>
            <p:spPr>
              <a:xfrm>
                <a:off x="1981200" y="1700808"/>
                <a:ext cx="8435280" cy="4411662"/>
              </a:xfrm>
              <a:blipFill>
                <a:blip r:embed="rId2"/>
                <a:stretch>
                  <a:fillRect l="-1012" t="-1657" r="-17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051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pPr marL="342900" lvl="3" indent="-342900">
              <a:buSzPct val="70000"/>
              <a:buFont typeface="Wingdings" charset="2"/>
              <a:buChar char="l"/>
            </a:pPr>
            <a:r>
              <a:rPr lang="zh-CN" altLang="en-US" sz="2400" dirty="0"/>
              <a:t>关联规则指标</a:t>
            </a:r>
          </a:p>
          <a:p>
            <a:pPr marL="660400" lvl="4" indent="-342900">
              <a:buSzPct val="70000"/>
              <a:buFont typeface="Wingdings" charset="2"/>
              <a:buChar char="l"/>
            </a:pPr>
            <a:r>
              <a:rPr lang="zh-CN" altLang="en-US" dirty="0"/>
              <a:t>置信度</a:t>
            </a:r>
            <a:r>
              <a:rPr lang="en-US" altLang="zh-CN" dirty="0"/>
              <a:t>(confidence</a:t>
            </a:r>
            <a:r>
              <a:rPr lang="en-US" altLang="zh-CN" dirty="0" smtClean="0"/>
              <a:t>)</a:t>
            </a:r>
            <a:r>
              <a:rPr lang="zh-CN" altLang="en-US" dirty="0" smtClean="0"/>
              <a:t>：设</a:t>
            </a:r>
            <a:r>
              <a:rPr lang="en-US" altLang="zh-CN" dirty="0"/>
              <a:t>W</a:t>
            </a:r>
            <a:r>
              <a:rPr lang="zh-CN" altLang="en-US" dirty="0"/>
              <a:t>中支持物品集</a:t>
            </a:r>
            <a:r>
              <a:rPr lang="en-US" altLang="zh-CN" dirty="0"/>
              <a:t>A</a:t>
            </a:r>
            <a:r>
              <a:rPr lang="zh-CN" altLang="en-US" dirty="0"/>
              <a:t>的事务中，有</a:t>
            </a:r>
            <a:r>
              <a:rPr lang="en-US" altLang="zh-CN" dirty="0"/>
              <a:t>c </a:t>
            </a:r>
            <a:r>
              <a:rPr lang="zh-CN" altLang="en-US" dirty="0"/>
              <a:t>％的事务同时也支持物品集</a:t>
            </a:r>
            <a:r>
              <a:rPr lang="en-US" altLang="zh-CN" dirty="0"/>
              <a:t>B</a:t>
            </a:r>
            <a:r>
              <a:rPr lang="zh-CN" altLang="en-US" dirty="0"/>
              <a:t>，</a:t>
            </a:r>
            <a:r>
              <a:rPr lang="en-US" altLang="zh-CN" dirty="0"/>
              <a:t>c </a:t>
            </a:r>
            <a:r>
              <a:rPr lang="zh-CN" altLang="en-US" dirty="0"/>
              <a:t>％称为关联规则</a:t>
            </a:r>
            <a:r>
              <a:rPr lang="en-US" altLang="zh-CN" dirty="0"/>
              <a:t>A→B </a:t>
            </a:r>
            <a:r>
              <a:rPr lang="zh-CN" altLang="en-US" dirty="0"/>
              <a:t>的置信度，即条件概率</a:t>
            </a:r>
            <a:r>
              <a:rPr lang="en-US" altLang="zh-CN" dirty="0"/>
              <a:t>P(𝑌|𝑋)</a:t>
            </a:r>
            <a:r>
              <a:rPr lang="zh-CN" altLang="en-US" dirty="0"/>
              <a:t>。</a:t>
            </a:r>
          </a:p>
          <a:p>
            <a:pPr marL="1576387" lvl="5" indent="-342900">
              <a:buSzPct val="70000"/>
              <a:buFont typeface="Wingdings" charset="2"/>
              <a:buChar char="l"/>
            </a:pPr>
            <a:r>
              <a:rPr lang="zh-CN" altLang="en-US" sz="2000" i="0" dirty="0"/>
              <a:t>实例说明：以上述的啤酒和尿布为例，可信度就回答了这样一个问题：如果一个顾客购买啤酒，那么他也购买尿布的可能性有多大呢？在上述例子中，购买啤酒的顾客中有</a:t>
            </a:r>
            <a:r>
              <a:rPr lang="en-US" altLang="zh-CN" sz="2000" i="0" dirty="0"/>
              <a:t>50</a:t>
            </a:r>
            <a:r>
              <a:rPr lang="zh-CN" altLang="en-US" sz="2000" i="0" dirty="0"/>
              <a:t>％的人购买了尿布</a:t>
            </a:r>
            <a:r>
              <a:rPr lang="en-US" altLang="zh-CN" sz="2000" i="0" dirty="0"/>
              <a:t>, </a:t>
            </a:r>
            <a:r>
              <a:rPr lang="zh-CN" altLang="en-US" sz="2000" i="0" dirty="0"/>
              <a:t>所以置信度是</a:t>
            </a:r>
            <a:r>
              <a:rPr lang="en-US" altLang="zh-CN" sz="2000" i="0" dirty="0"/>
              <a:t>50</a:t>
            </a:r>
            <a:r>
              <a:rPr lang="zh-CN" altLang="en-US" sz="2000" i="0" dirty="0"/>
              <a:t>％。</a:t>
            </a:r>
          </a:p>
          <a:p>
            <a:pPr marL="660400" lvl="4" indent="-342900">
              <a:buSzPct val="70000"/>
              <a:buFont typeface="Wingdings" charset="2"/>
              <a:buChar char="l"/>
            </a:pPr>
            <a:r>
              <a:rPr lang="zh-CN" altLang="en-US" dirty="0"/>
              <a:t>支持度</a:t>
            </a:r>
            <a:r>
              <a:rPr lang="en-US" altLang="zh-CN" dirty="0"/>
              <a:t>(support</a:t>
            </a:r>
            <a:r>
              <a:rPr lang="en-US" altLang="zh-CN" dirty="0" smtClean="0"/>
              <a:t>)</a:t>
            </a:r>
            <a:r>
              <a:rPr lang="zh-CN" altLang="en-US" dirty="0" smtClean="0"/>
              <a:t>：设</a:t>
            </a:r>
            <a:r>
              <a:rPr lang="en-US" altLang="zh-CN" dirty="0"/>
              <a:t>W </a:t>
            </a:r>
            <a:r>
              <a:rPr lang="zh-CN" altLang="en-US" dirty="0"/>
              <a:t>中有</a:t>
            </a:r>
            <a:r>
              <a:rPr lang="en-US" altLang="zh-CN" dirty="0"/>
              <a:t>s </a:t>
            </a:r>
            <a:r>
              <a:rPr lang="zh-CN" altLang="en-US" dirty="0"/>
              <a:t>％的事务同时支持物品集</a:t>
            </a:r>
            <a:r>
              <a:rPr lang="en-US" altLang="zh-CN" dirty="0"/>
              <a:t>A </a:t>
            </a:r>
            <a:r>
              <a:rPr lang="zh-CN" altLang="en-US" dirty="0"/>
              <a:t>和</a:t>
            </a:r>
            <a:r>
              <a:rPr lang="en-US" altLang="zh-CN" dirty="0"/>
              <a:t>B</a:t>
            </a:r>
            <a:r>
              <a:rPr lang="zh-CN" altLang="en-US" dirty="0"/>
              <a:t>，</a:t>
            </a:r>
            <a:r>
              <a:rPr lang="en-US" altLang="zh-CN" dirty="0"/>
              <a:t>s </a:t>
            </a:r>
            <a:r>
              <a:rPr lang="zh-CN" altLang="en-US" dirty="0"/>
              <a:t>％称为关联规则</a:t>
            </a:r>
            <a:r>
              <a:rPr lang="en-US" altLang="zh-CN" dirty="0"/>
              <a:t>A→B </a:t>
            </a:r>
            <a:r>
              <a:rPr lang="zh-CN" altLang="en-US" dirty="0"/>
              <a:t>的支持度。支持度描述了</a:t>
            </a:r>
            <a:r>
              <a:rPr lang="en-US" altLang="zh-CN" dirty="0"/>
              <a:t>A </a:t>
            </a:r>
            <a:r>
              <a:rPr lang="zh-CN" altLang="en-US" dirty="0"/>
              <a:t>和</a:t>
            </a:r>
            <a:r>
              <a:rPr lang="en-US" altLang="zh-CN" dirty="0"/>
              <a:t>B </a:t>
            </a:r>
            <a:r>
              <a:rPr lang="zh-CN" altLang="en-US" dirty="0"/>
              <a:t>这两个物品集的并集</a:t>
            </a:r>
            <a:r>
              <a:rPr lang="en-US" altLang="zh-CN" dirty="0"/>
              <a:t>C </a:t>
            </a:r>
            <a:r>
              <a:rPr lang="zh-CN" altLang="en-US" dirty="0"/>
              <a:t>在所有的事务中出现的概率有多大，即</a:t>
            </a:r>
            <a:r>
              <a:rPr lang="en-US" altLang="zh-CN" dirty="0"/>
              <a:t>P(𝑋⋂𝑌)</a:t>
            </a:r>
            <a:r>
              <a:rPr lang="zh-CN" altLang="en-US" dirty="0"/>
              <a:t>。</a:t>
            </a:r>
          </a:p>
          <a:p>
            <a:pPr marL="1576387" lvl="5" indent="-342900">
              <a:buSzPct val="70000"/>
              <a:buFont typeface="Wingdings" charset="2"/>
              <a:buChar char="l"/>
            </a:pPr>
            <a:r>
              <a:rPr lang="zh-CN" altLang="en-US" sz="2000" i="0" dirty="0"/>
              <a:t>实例说明：某天共有</a:t>
            </a:r>
            <a:r>
              <a:rPr lang="en-US" altLang="zh-CN" sz="2000" i="0" dirty="0"/>
              <a:t>100</a:t>
            </a:r>
            <a:r>
              <a:rPr lang="zh-CN" altLang="en-US" sz="2000" i="0" dirty="0"/>
              <a:t>个顾客到商场购买物品，其中有</a:t>
            </a:r>
            <a:r>
              <a:rPr lang="en-US" altLang="zh-CN" sz="2000" i="0" dirty="0"/>
              <a:t>15</a:t>
            </a:r>
            <a:r>
              <a:rPr lang="zh-CN" altLang="en-US" sz="2000" i="0" dirty="0"/>
              <a:t>个顾客同时购买了啤酒和尿布，那么上述的关联规则的支持度就是</a:t>
            </a:r>
            <a:r>
              <a:rPr lang="en-US" altLang="zh-CN" sz="2000" i="0" dirty="0"/>
              <a:t>15</a:t>
            </a:r>
            <a:r>
              <a:rPr lang="zh-CN" altLang="en-US" sz="2000" i="0" dirty="0"/>
              <a:t>％。</a:t>
            </a:r>
          </a:p>
        </p:txBody>
      </p:sp>
    </p:spTree>
    <p:extLst>
      <p:ext uri="{BB962C8B-B14F-4D97-AF65-F5344CB8AC3E}">
        <p14:creationId xmlns:p14="http://schemas.microsoft.com/office/powerpoint/2010/main" val="637745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normAutofit lnSpcReduction="10000"/>
          </a:bodyPr>
          <a:lstStyle/>
          <a:p>
            <a:pPr marL="342900" lvl="3" indent="-342900">
              <a:buSzPct val="70000"/>
              <a:buFont typeface="Wingdings" charset="2"/>
              <a:buChar char="l"/>
            </a:pPr>
            <a:r>
              <a:rPr lang="zh-CN" altLang="en-US" sz="2400" i="0" dirty="0"/>
              <a:t>关联规则指标</a:t>
            </a:r>
          </a:p>
          <a:p>
            <a:pPr marL="660400" lvl="4" indent="-342900">
              <a:buSzPct val="70000"/>
              <a:buFont typeface="Wingdings" charset="2"/>
              <a:buChar char="l"/>
            </a:pPr>
            <a:r>
              <a:rPr lang="zh-CN" altLang="en-US" sz="2400" dirty="0"/>
              <a:t>期望置信度（</a:t>
            </a:r>
            <a:r>
              <a:rPr lang="en-US" altLang="zh-CN" sz="2400" dirty="0"/>
              <a:t>expected confidence</a:t>
            </a:r>
            <a:r>
              <a:rPr lang="zh-CN" altLang="en-US" sz="2400" dirty="0"/>
              <a:t>）：设</a:t>
            </a:r>
            <a:r>
              <a:rPr lang="en-US" altLang="zh-CN" sz="2400" dirty="0"/>
              <a:t>W </a:t>
            </a:r>
            <a:r>
              <a:rPr lang="zh-CN" altLang="en-US" sz="2400" dirty="0"/>
              <a:t>中有</a:t>
            </a:r>
            <a:r>
              <a:rPr lang="en-US" altLang="zh-CN" sz="2400" dirty="0"/>
              <a:t>e</a:t>
            </a:r>
            <a:r>
              <a:rPr lang="zh-CN" altLang="en-US" sz="2400" dirty="0"/>
              <a:t>％的事务支持物品集</a:t>
            </a:r>
            <a:r>
              <a:rPr lang="en-US" altLang="zh-CN" sz="2400" dirty="0"/>
              <a:t>B</a:t>
            </a:r>
            <a:r>
              <a:rPr lang="zh-CN" altLang="en-US" sz="2400" dirty="0"/>
              <a:t>，</a:t>
            </a:r>
            <a:r>
              <a:rPr lang="en-US" altLang="zh-CN" sz="2400" dirty="0"/>
              <a:t>e</a:t>
            </a:r>
            <a:r>
              <a:rPr lang="zh-CN" altLang="en-US" sz="2400" dirty="0"/>
              <a:t>％称为关联规则</a:t>
            </a:r>
            <a:r>
              <a:rPr lang="en-US" altLang="zh-CN" sz="2400" dirty="0"/>
              <a:t>A→B </a:t>
            </a:r>
            <a:r>
              <a:rPr lang="zh-CN" altLang="en-US" sz="2400" dirty="0"/>
              <a:t>的期望可信度度，即</a:t>
            </a:r>
            <a:r>
              <a:rPr lang="en-US" altLang="zh-CN" sz="2400" dirty="0"/>
              <a:t>P(B)</a:t>
            </a:r>
            <a:r>
              <a:rPr lang="zh-CN" altLang="en-US" sz="2400" dirty="0"/>
              <a:t>。指单纯的物品集</a:t>
            </a:r>
            <a:r>
              <a:rPr lang="en-US" altLang="zh-CN" sz="2400" dirty="0"/>
              <a:t>B</a:t>
            </a:r>
            <a:r>
              <a:rPr lang="zh-CN" altLang="en-US" sz="2400" dirty="0"/>
              <a:t>在所有事务中出现的概率有多大。</a:t>
            </a:r>
          </a:p>
          <a:p>
            <a:pPr marL="1576387" lvl="5" indent="-342900">
              <a:buSzPct val="70000"/>
              <a:buFont typeface="Wingdings" charset="2"/>
              <a:buChar char="l"/>
            </a:pPr>
            <a:r>
              <a:rPr lang="zh-CN" altLang="en-US" sz="2200" i="0" dirty="0"/>
              <a:t>实例说明：如果某天共有</a:t>
            </a:r>
            <a:r>
              <a:rPr lang="en-US" altLang="zh-CN" sz="2200" i="0" dirty="0"/>
              <a:t>100</a:t>
            </a:r>
            <a:r>
              <a:rPr lang="zh-CN" altLang="en-US" sz="2200" i="0" dirty="0"/>
              <a:t>个顾客到商场购买物品，其中有</a:t>
            </a:r>
            <a:r>
              <a:rPr lang="en-US" altLang="zh-CN" sz="2200" i="0" dirty="0"/>
              <a:t>25</a:t>
            </a:r>
            <a:r>
              <a:rPr lang="zh-CN" altLang="en-US" sz="2200" i="0" dirty="0"/>
              <a:t>个顾客购买了尿布，则上述的关联规则的期望可信度就是</a:t>
            </a:r>
            <a:r>
              <a:rPr lang="en-US" altLang="zh-CN" sz="2200" i="0" dirty="0"/>
              <a:t>25</a:t>
            </a:r>
            <a:r>
              <a:rPr lang="zh-CN" altLang="en-US" sz="2200" i="0" dirty="0"/>
              <a:t>％。</a:t>
            </a:r>
          </a:p>
          <a:p>
            <a:pPr marL="660400" lvl="4" indent="-342900">
              <a:buSzPct val="70000"/>
              <a:buFont typeface="Wingdings" charset="2"/>
              <a:buChar char="l"/>
            </a:pPr>
            <a:r>
              <a:rPr lang="zh-CN" altLang="en-US" sz="2400" dirty="0"/>
              <a:t>提升度（</a:t>
            </a:r>
            <a:r>
              <a:rPr lang="en-US" altLang="zh-CN" sz="2400" dirty="0"/>
              <a:t>lift</a:t>
            </a:r>
            <a:r>
              <a:rPr lang="zh-CN" altLang="en-US" sz="2400" dirty="0"/>
              <a:t>）：提升度是置信度与期望置信度的比值，反映了“物品集</a:t>
            </a:r>
            <a:r>
              <a:rPr lang="en-US" altLang="zh-CN" sz="2400" dirty="0"/>
              <a:t>A</a:t>
            </a:r>
            <a:r>
              <a:rPr lang="zh-CN" altLang="en-US" sz="2400" dirty="0"/>
              <a:t>的出现”对物品集</a:t>
            </a:r>
            <a:r>
              <a:rPr lang="en-US" altLang="zh-CN" sz="2400" dirty="0"/>
              <a:t>B</a:t>
            </a:r>
            <a:r>
              <a:rPr lang="zh-CN" altLang="en-US" sz="2400" dirty="0"/>
              <a:t>的出现概率发生了多大的变化。</a:t>
            </a:r>
          </a:p>
          <a:p>
            <a:pPr marL="1576387" lvl="5" indent="-342900">
              <a:buSzPct val="70000"/>
              <a:buFont typeface="Wingdings" charset="2"/>
              <a:buChar char="l"/>
            </a:pPr>
            <a:r>
              <a:rPr lang="zh-CN" altLang="en-US" sz="2200" i="0" dirty="0"/>
              <a:t>实例说明：上述实例中，置信度为</a:t>
            </a:r>
            <a:r>
              <a:rPr lang="en-US" altLang="zh-CN" sz="2200" i="0" dirty="0"/>
              <a:t>50%</a:t>
            </a:r>
            <a:r>
              <a:rPr lang="zh-CN" altLang="en-US" sz="2200" i="0" dirty="0"/>
              <a:t>，期望置信度为</a:t>
            </a:r>
            <a:r>
              <a:rPr lang="en-US" altLang="zh-CN" sz="2200" i="0" dirty="0"/>
              <a:t>25%</a:t>
            </a:r>
            <a:r>
              <a:rPr lang="zh-CN" altLang="en-US" sz="2200" i="0" dirty="0"/>
              <a:t>，则上述关联规则的提升度</a:t>
            </a:r>
            <a:r>
              <a:rPr lang="en-US" altLang="zh-CN" sz="2200" i="0" dirty="0"/>
              <a:t>=50%/25%=2</a:t>
            </a:r>
          </a:p>
        </p:txBody>
      </p:sp>
    </p:spTree>
    <p:extLst>
      <p:ext uri="{BB962C8B-B14F-4D97-AF65-F5344CB8AC3E}">
        <p14:creationId xmlns:p14="http://schemas.microsoft.com/office/powerpoint/2010/main" val="20450108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关联分析</a:t>
            </a:r>
            <a:endParaRPr lang="en-US" altLang="zh-CN" sz="4000" dirty="0"/>
          </a:p>
        </p:txBody>
      </p:sp>
      <p:sp>
        <p:nvSpPr>
          <p:cNvPr id="265219" name="Rectangle 3"/>
          <p:cNvSpPr>
            <a:spLocks noGrp="1" noChangeArrowheads="1"/>
          </p:cNvSpPr>
          <p:nvPr>
            <p:ph idx="1"/>
          </p:nvPr>
        </p:nvSpPr>
        <p:spPr>
          <a:xfrm>
            <a:off x="1981200" y="1700808"/>
            <a:ext cx="8435280" cy="4411662"/>
          </a:xfrm>
        </p:spPr>
        <p:txBody>
          <a:bodyPr/>
          <a:lstStyle/>
          <a:p>
            <a:pPr marL="342900" lvl="3" indent="-342900">
              <a:buSzPct val="70000"/>
              <a:buFont typeface="Wingdings" charset="2"/>
              <a:buChar char="l"/>
            </a:pPr>
            <a:r>
              <a:rPr lang="zh-CN" altLang="en-US" sz="2800" i="0" dirty="0"/>
              <a:t>关联规则挖掘定义</a:t>
            </a:r>
          </a:p>
          <a:p>
            <a:pPr marL="660400" lvl="4" indent="-342900">
              <a:buSzPct val="70000"/>
              <a:buFont typeface="Wingdings" charset="2"/>
              <a:buChar char="l"/>
            </a:pPr>
            <a:r>
              <a:rPr lang="zh-CN" altLang="en-US" sz="2400" dirty="0"/>
              <a:t>给定一个交易数据集</a:t>
            </a:r>
            <a:r>
              <a:rPr lang="en-US" altLang="zh-CN" sz="2400" dirty="0"/>
              <a:t>T</a:t>
            </a:r>
            <a:r>
              <a:rPr lang="zh-CN" altLang="en-US" sz="2400" dirty="0"/>
              <a:t>，找出其中所有支持度</a:t>
            </a:r>
            <a:r>
              <a:rPr lang="en-US" altLang="zh-CN" sz="2400" dirty="0"/>
              <a:t>support &gt;= </a:t>
            </a:r>
            <a:r>
              <a:rPr lang="en-US" altLang="zh-CN" sz="2400" dirty="0" err="1"/>
              <a:t>min_support</a:t>
            </a:r>
            <a:r>
              <a:rPr lang="zh-CN" altLang="en-US" sz="2400" dirty="0"/>
              <a:t>、自信度</a:t>
            </a:r>
            <a:r>
              <a:rPr lang="en-US" altLang="zh-CN" sz="2400" dirty="0"/>
              <a:t>confidence &gt;= </a:t>
            </a:r>
            <a:r>
              <a:rPr lang="en-US" altLang="zh-CN" sz="2400" dirty="0" err="1"/>
              <a:t>min_confidence</a:t>
            </a:r>
            <a:r>
              <a:rPr lang="zh-CN" altLang="en-US" sz="2400" dirty="0"/>
              <a:t>的关联规则。</a:t>
            </a:r>
          </a:p>
          <a:p>
            <a:pPr marL="342900" lvl="3" indent="-342900">
              <a:buSzPct val="70000"/>
              <a:buFont typeface="Wingdings" charset="2"/>
              <a:buChar char="l"/>
            </a:pPr>
            <a:r>
              <a:rPr lang="zh-CN" altLang="en-US" sz="2800" i="0" dirty="0"/>
              <a:t>关联规则挖掘步骤</a:t>
            </a:r>
          </a:p>
          <a:p>
            <a:pPr marL="660400" lvl="4" indent="-342900">
              <a:buSzPct val="70000"/>
              <a:buFont typeface="Wingdings" charset="2"/>
              <a:buChar char="l"/>
            </a:pPr>
            <a:r>
              <a:rPr lang="zh-CN" altLang="en-US" sz="2400" dirty="0"/>
              <a:t>生成频繁项集：这一阶段找出所有满足最小支持度的项集，找出的这些项集称为频繁项集。</a:t>
            </a:r>
          </a:p>
          <a:p>
            <a:pPr marL="660400" lvl="4" indent="-342900">
              <a:buSzPct val="70000"/>
              <a:buFont typeface="Wingdings" charset="2"/>
              <a:buChar char="l"/>
            </a:pPr>
            <a:r>
              <a:rPr lang="zh-CN" altLang="en-US" sz="2400" dirty="0"/>
              <a:t>生成规则：在上一步产生的频繁项集的基础上生成满足最小自信度的规则，产生的规则称为强规则。</a:t>
            </a:r>
          </a:p>
        </p:txBody>
      </p:sp>
    </p:spTree>
    <p:extLst>
      <p:ext uri="{BB962C8B-B14F-4D97-AF65-F5344CB8AC3E}">
        <p14:creationId xmlns:p14="http://schemas.microsoft.com/office/powerpoint/2010/main" val="490429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sp>
        <p:nvSpPr>
          <p:cNvPr id="2" name="内容占位符 1"/>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487488" y="2255279"/>
            <a:ext cx="9029700" cy="3067050"/>
          </a:xfrm>
          <a:prstGeom prst="rect">
            <a:avLst/>
          </a:prstGeom>
        </p:spPr>
      </p:pic>
    </p:spTree>
    <p:extLst>
      <p:ext uri="{BB962C8B-B14F-4D97-AF65-F5344CB8AC3E}">
        <p14:creationId xmlns:p14="http://schemas.microsoft.com/office/powerpoint/2010/main" val="754818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sp>
        <p:nvSpPr>
          <p:cNvPr id="2" name="内容占位符 1"/>
          <p:cNvSpPr>
            <a:spLocks noGrp="1"/>
          </p:cNvSpPr>
          <p:nvPr>
            <p:ph idx="1"/>
          </p:nvPr>
        </p:nvSpPr>
        <p:spPr/>
        <p:txBody>
          <a:bodyPr/>
          <a:lstStyle/>
          <a:p>
            <a:endParaRPr lang="zh-CN" altLang="en-US" dirty="0"/>
          </a:p>
        </p:txBody>
      </p:sp>
      <p:pic>
        <p:nvPicPr>
          <p:cNvPr id="3" name="图片 2"/>
          <p:cNvPicPr>
            <a:picLocks noChangeAspect="1"/>
          </p:cNvPicPr>
          <p:nvPr/>
        </p:nvPicPr>
        <p:blipFill>
          <a:blip r:embed="rId2"/>
          <a:stretch>
            <a:fillRect/>
          </a:stretch>
        </p:blipFill>
        <p:spPr>
          <a:xfrm>
            <a:off x="1371600" y="1700808"/>
            <a:ext cx="9544050" cy="4343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555920" y="2527200"/>
              <a:ext cx="8813880" cy="3251520"/>
            </p14:xfrm>
          </p:contentPart>
        </mc:Choice>
        <mc:Fallback xmlns="">
          <p:pic>
            <p:nvPicPr>
              <p:cNvPr id="4" name="墨迹 3"/>
              <p:cNvPicPr/>
              <p:nvPr/>
            </p:nvPicPr>
            <p:blipFill>
              <a:blip r:embed="rId4"/>
              <a:stretch>
                <a:fillRect/>
              </a:stretch>
            </p:blipFill>
            <p:spPr>
              <a:xfrm>
                <a:off x="1546560" y="2517840"/>
                <a:ext cx="8832600" cy="3270240"/>
              </a:xfrm>
              <a:prstGeom prst="rect">
                <a:avLst/>
              </a:prstGeom>
            </p:spPr>
          </p:pic>
        </mc:Fallback>
      </mc:AlternateContent>
    </p:spTree>
    <p:extLst>
      <p:ext uri="{BB962C8B-B14F-4D97-AF65-F5344CB8AC3E}">
        <p14:creationId xmlns:p14="http://schemas.microsoft.com/office/powerpoint/2010/main" val="2326079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indent="-342900">
              <a:buClr>
                <a:schemeClr val="tx2"/>
              </a:buClr>
            </a:pPr>
            <a:r>
              <a:rPr lang="zh-CN" altLang="en-US" dirty="0" smtClean="0"/>
              <a:t>分类分析</a:t>
            </a:r>
            <a:endParaRPr lang="en-US" altLang="zh-CN" dirty="0"/>
          </a:p>
        </p:txBody>
      </p:sp>
      <p:sp>
        <p:nvSpPr>
          <p:cNvPr id="265219" name="Rectangle 3"/>
          <p:cNvSpPr>
            <a:spLocks noGrp="1" noChangeArrowheads="1"/>
          </p:cNvSpPr>
          <p:nvPr>
            <p:ph idx="1"/>
          </p:nvPr>
        </p:nvSpPr>
        <p:spPr/>
        <p:txBody>
          <a:bodyPr/>
          <a:lstStyle/>
          <a:p>
            <a:r>
              <a:rPr lang="zh-CN" altLang="en-US" sz="3200" dirty="0"/>
              <a:t>常用算法</a:t>
            </a:r>
            <a:endParaRPr lang="zh-CN" altLang="en-US" dirty="0"/>
          </a:p>
          <a:p>
            <a:pPr lvl="1"/>
            <a:r>
              <a:rPr lang="zh-CN" altLang="en-US" sz="2400" i="0" dirty="0"/>
              <a:t>逻辑回归</a:t>
            </a:r>
            <a:endParaRPr lang="zh-CN" altLang="en-US" sz="1800" i="0" dirty="0"/>
          </a:p>
          <a:p>
            <a:pPr lvl="1"/>
            <a:r>
              <a:rPr lang="zh-CN" altLang="en-US" sz="2400" i="0" dirty="0"/>
              <a:t>线性判别分析</a:t>
            </a:r>
          </a:p>
          <a:p>
            <a:pPr lvl="1"/>
            <a:r>
              <a:rPr lang="zh-CN" altLang="en-US" sz="2400" i="0" dirty="0"/>
              <a:t>支持向量机</a:t>
            </a:r>
          </a:p>
          <a:p>
            <a:pPr lvl="1"/>
            <a:r>
              <a:rPr lang="zh-CN" altLang="en-US" sz="2400" i="0" dirty="0"/>
              <a:t>决策树</a:t>
            </a:r>
          </a:p>
          <a:p>
            <a:pPr lvl="1"/>
            <a:r>
              <a:rPr lang="en-US" altLang="zh-CN" sz="2400" i="0" dirty="0"/>
              <a:t>K</a:t>
            </a:r>
            <a:r>
              <a:rPr lang="zh-CN" altLang="en-US" sz="2400" i="0" dirty="0"/>
              <a:t>邻近</a:t>
            </a:r>
          </a:p>
          <a:p>
            <a:pPr lvl="1"/>
            <a:r>
              <a:rPr lang="zh-CN" altLang="en-US" sz="2400" i="0" dirty="0"/>
              <a:t>朴素贝叶斯</a:t>
            </a:r>
          </a:p>
          <a:p>
            <a:pPr marL="344487" lvl="1" indent="0">
              <a:buNone/>
            </a:pPr>
            <a:endParaRPr lang="zh-CN" altLang="en-US" sz="2400" dirty="0"/>
          </a:p>
          <a:p>
            <a:pPr lvl="1"/>
            <a:endParaRPr lang="zh-CN" altLang="en-US" sz="2400" dirty="0"/>
          </a:p>
        </p:txBody>
      </p:sp>
    </p:spTree>
    <p:extLst>
      <p:ext uri="{BB962C8B-B14F-4D97-AF65-F5344CB8AC3E}">
        <p14:creationId xmlns:p14="http://schemas.microsoft.com/office/powerpoint/2010/main" val="189850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err="1"/>
              <a:t>Apriori</a:t>
            </a:r>
            <a:r>
              <a:rPr lang="zh-CN" altLang="en-US" sz="4000" dirty="0"/>
              <a:t>算法</a:t>
            </a:r>
            <a:endParaRPr lang="en-US" altLang="zh-CN" dirty="0"/>
          </a:p>
        </p:txBody>
      </p:sp>
      <p:pic>
        <p:nvPicPr>
          <p:cNvPr id="4" name="图片 3"/>
          <p:cNvPicPr>
            <a:picLocks noChangeAspect="1"/>
          </p:cNvPicPr>
          <p:nvPr/>
        </p:nvPicPr>
        <p:blipFill>
          <a:blip r:embed="rId2"/>
          <a:stretch>
            <a:fillRect/>
          </a:stretch>
        </p:blipFill>
        <p:spPr>
          <a:xfrm>
            <a:off x="1631504" y="2492896"/>
            <a:ext cx="9544050" cy="31432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114640" y="2495520"/>
              <a:ext cx="2864160" cy="2019600"/>
            </p14:xfrm>
          </p:contentPart>
        </mc:Choice>
        <mc:Fallback xmlns="">
          <p:pic>
            <p:nvPicPr>
              <p:cNvPr id="2" name="墨迹 1"/>
              <p:cNvPicPr/>
              <p:nvPr/>
            </p:nvPicPr>
            <p:blipFill>
              <a:blip r:embed="rId4"/>
              <a:stretch>
                <a:fillRect/>
              </a:stretch>
            </p:blipFill>
            <p:spPr>
              <a:xfrm>
                <a:off x="2105280" y="2486160"/>
                <a:ext cx="2882880" cy="2038320"/>
              </a:xfrm>
              <a:prstGeom prst="rect">
                <a:avLst/>
              </a:prstGeom>
            </p:spPr>
          </p:pic>
        </mc:Fallback>
      </mc:AlternateContent>
    </p:spTree>
    <p:extLst>
      <p:ext uri="{BB962C8B-B14F-4D97-AF65-F5344CB8AC3E}">
        <p14:creationId xmlns:p14="http://schemas.microsoft.com/office/powerpoint/2010/main" val="11839775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3" name="矩形 2"/>
          <p:cNvSpPr/>
          <p:nvPr/>
        </p:nvSpPr>
        <p:spPr>
          <a:xfrm>
            <a:off x="839416" y="2492896"/>
            <a:ext cx="11064552" cy="1061829"/>
          </a:xfrm>
          <a:prstGeom prst="rect">
            <a:avLst/>
          </a:prstGeom>
        </p:spPr>
        <p:txBody>
          <a:bodyPr wrap="square">
            <a:spAutoFit/>
          </a:bodyPr>
          <a:lstStyle/>
          <a:p>
            <a:r>
              <a:rPr lang="en-US" altLang="zh-CN" sz="2100" dirty="0">
                <a:solidFill>
                  <a:srgbClr val="444444"/>
                </a:solidFill>
                <a:latin typeface="+mn-ea"/>
                <a:ea typeface="+mn-ea"/>
              </a:rPr>
              <a:t>2000 </a:t>
            </a:r>
            <a:r>
              <a:rPr lang="zh-CN" altLang="en-US" sz="2100" dirty="0">
                <a:solidFill>
                  <a:srgbClr val="444444"/>
                </a:solidFill>
                <a:latin typeface="+mn-ea"/>
                <a:ea typeface="+mn-ea"/>
              </a:rPr>
              <a:t>年，</a:t>
            </a:r>
            <a:r>
              <a:rPr lang="en-US" altLang="zh-CN" sz="2100" dirty="0">
                <a:solidFill>
                  <a:srgbClr val="444444"/>
                </a:solidFill>
                <a:latin typeface="+mn-ea"/>
                <a:ea typeface="+mn-ea"/>
              </a:rPr>
              <a:t>Han </a:t>
            </a:r>
            <a:r>
              <a:rPr lang="en-US" altLang="zh-CN" sz="2100" dirty="0" err="1">
                <a:solidFill>
                  <a:srgbClr val="444444"/>
                </a:solidFill>
                <a:latin typeface="+mn-ea"/>
                <a:ea typeface="+mn-ea"/>
              </a:rPr>
              <a:t>Jiawei</a:t>
            </a:r>
            <a:r>
              <a:rPr lang="en-US" altLang="zh-CN" sz="2100" dirty="0">
                <a:solidFill>
                  <a:srgbClr val="444444"/>
                </a:solidFill>
                <a:latin typeface="+mn-ea"/>
                <a:ea typeface="+mn-ea"/>
              </a:rPr>
              <a:t> </a:t>
            </a:r>
            <a:r>
              <a:rPr lang="zh-CN" altLang="en-US" sz="2100" dirty="0">
                <a:solidFill>
                  <a:srgbClr val="444444"/>
                </a:solidFill>
                <a:latin typeface="+mn-ea"/>
                <a:ea typeface="+mn-ea"/>
              </a:rPr>
              <a:t>等人提出了基于频繁模式树（</a:t>
            </a:r>
            <a:r>
              <a:rPr lang="en-US" altLang="zh-CN" sz="2100" dirty="0">
                <a:solidFill>
                  <a:srgbClr val="444444"/>
                </a:solidFill>
                <a:latin typeface="+mn-ea"/>
                <a:ea typeface="+mn-ea"/>
              </a:rPr>
              <a:t>Frequent Pattern Tree, FP—Tree</a:t>
            </a:r>
            <a:r>
              <a:rPr lang="zh-CN" altLang="en-US" sz="2100" dirty="0">
                <a:solidFill>
                  <a:srgbClr val="444444"/>
                </a:solidFill>
                <a:latin typeface="+mn-ea"/>
                <a:ea typeface="+mn-ea"/>
              </a:rPr>
              <a:t>）的发现频繁模式的算法 </a:t>
            </a:r>
            <a:r>
              <a:rPr lang="en-US" altLang="zh-CN" sz="2100" dirty="0">
                <a:solidFill>
                  <a:srgbClr val="444444"/>
                </a:solidFill>
                <a:latin typeface="+mn-ea"/>
                <a:ea typeface="+mn-ea"/>
              </a:rPr>
              <a:t>FP-Growth</a:t>
            </a:r>
            <a:r>
              <a:rPr lang="zh-CN" altLang="en-US" sz="2100" dirty="0">
                <a:solidFill>
                  <a:srgbClr val="444444"/>
                </a:solidFill>
                <a:latin typeface="+mn-ea"/>
                <a:ea typeface="+mn-ea"/>
              </a:rPr>
              <a:t>。其思想是构造一棵 </a:t>
            </a:r>
            <a:r>
              <a:rPr lang="en-US" altLang="zh-CN" sz="2100" dirty="0">
                <a:solidFill>
                  <a:srgbClr val="444444"/>
                </a:solidFill>
                <a:latin typeface="+mn-ea"/>
                <a:ea typeface="+mn-ea"/>
              </a:rPr>
              <a:t>FP-Tree</a:t>
            </a:r>
            <a:r>
              <a:rPr lang="zh-CN" altLang="en-US" sz="2100" dirty="0">
                <a:solidFill>
                  <a:srgbClr val="444444"/>
                </a:solidFill>
                <a:latin typeface="+mn-ea"/>
                <a:ea typeface="+mn-ea"/>
              </a:rPr>
              <a:t>，把数据集中的数据映射到树上，再根据这棵 </a:t>
            </a:r>
            <a:r>
              <a:rPr lang="en-US" altLang="zh-CN" sz="2100" dirty="0">
                <a:solidFill>
                  <a:srgbClr val="444444"/>
                </a:solidFill>
                <a:latin typeface="+mn-ea"/>
                <a:ea typeface="+mn-ea"/>
              </a:rPr>
              <a:t>FP-Tree </a:t>
            </a:r>
            <a:r>
              <a:rPr lang="zh-CN" altLang="en-US" sz="2100" dirty="0">
                <a:solidFill>
                  <a:srgbClr val="444444"/>
                </a:solidFill>
                <a:latin typeface="+mn-ea"/>
                <a:ea typeface="+mn-ea"/>
              </a:rPr>
              <a:t>找出所有频繁项集。</a:t>
            </a:r>
            <a:endParaRPr lang="zh-CN" altLang="en-US" sz="2100" dirty="0">
              <a:latin typeface="+mn-ea"/>
              <a:ea typeface="+mn-ea"/>
            </a:endParaRPr>
          </a:p>
        </p:txBody>
      </p:sp>
      <p:sp>
        <p:nvSpPr>
          <p:cNvPr id="4" name="矩形 3"/>
          <p:cNvSpPr/>
          <p:nvPr/>
        </p:nvSpPr>
        <p:spPr>
          <a:xfrm>
            <a:off x="695400" y="4221088"/>
            <a:ext cx="11665296" cy="2031325"/>
          </a:xfrm>
          <a:prstGeom prst="rect">
            <a:avLst/>
          </a:prstGeom>
        </p:spPr>
        <p:txBody>
          <a:bodyPr wrap="square">
            <a:spAutoFit/>
          </a:bodyPr>
          <a:lstStyle/>
          <a:p>
            <a:r>
              <a:rPr lang="en-US" altLang="zh-CN" sz="2100" dirty="0">
                <a:solidFill>
                  <a:srgbClr val="444444"/>
                </a:solidFill>
                <a:latin typeface="+mn-ea"/>
                <a:ea typeface="+mn-ea"/>
              </a:rPr>
              <a:t>FP-Growth </a:t>
            </a:r>
            <a:r>
              <a:rPr lang="zh-CN" altLang="en-US" sz="2100" dirty="0">
                <a:solidFill>
                  <a:srgbClr val="444444"/>
                </a:solidFill>
                <a:latin typeface="+mn-ea"/>
                <a:ea typeface="+mn-ea"/>
              </a:rPr>
              <a:t>算法是指，通过两次扫描事务数据集，把每个事务所包含的频繁项目按</a:t>
            </a:r>
            <a:r>
              <a:rPr lang="zh-CN" altLang="en-US" sz="2100" b="1" dirty="0">
                <a:solidFill>
                  <a:srgbClr val="0070C0"/>
                </a:solidFill>
                <a:latin typeface="+mn-ea"/>
                <a:ea typeface="+mn-ea"/>
              </a:rPr>
              <a:t>其支持度降序</a:t>
            </a:r>
            <a:endParaRPr lang="en-US" altLang="zh-CN" sz="2100" b="1" dirty="0">
              <a:solidFill>
                <a:srgbClr val="0070C0"/>
              </a:solidFill>
              <a:latin typeface="+mn-ea"/>
              <a:ea typeface="+mn-ea"/>
            </a:endParaRPr>
          </a:p>
          <a:p>
            <a:r>
              <a:rPr lang="zh-CN" altLang="en-US" sz="2100" b="1" dirty="0">
                <a:solidFill>
                  <a:srgbClr val="0070C0"/>
                </a:solidFill>
                <a:latin typeface="+mn-ea"/>
                <a:ea typeface="+mn-ea"/>
              </a:rPr>
              <a:t>压缩存储</a:t>
            </a:r>
            <a:r>
              <a:rPr lang="zh-CN" altLang="en-US" sz="2100" dirty="0">
                <a:solidFill>
                  <a:srgbClr val="444444"/>
                </a:solidFill>
                <a:latin typeface="+mn-ea"/>
                <a:ea typeface="+mn-ea"/>
              </a:rPr>
              <a:t>到 </a:t>
            </a:r>
            <a:r>
              <a:rPr lang="en-US" altLang="zh-CN" sz="2100" dirty="0">
                <a:solidFill>
                  <a:srgbClr val="444444"/>
                </a:solidFill>
                <a:latin typeface="+mn-ea"/>
                <a:ea typeface="+mn-ea"/>
              </a:rPr>
              <a:t>FP-Tree </a:t>
            </a:r>
            <a:r>
              <a:rPr lang="zh-CN" altLang="en-US" sz="2100" dirty="0">
                <a:solidFill>
                  <a:srgbClr val="444444"/>
                </a:solidFill>
                <a:latin typeface="+mn-ea"/>
                <a:ea typeface="+mn-ea"/>
              </a:rPr>
              <a:t>中</a:t>
            </a:r>
            <a:r>
              <a:rPr lang="zh-CN" altLang="en-US" sz="2100" dirty="0" smtClean="0">
                <a:solidFill>
                  <a:srgbClr val="444444"/>
                </a:solidFill>
                <a:latin typeface="+mn-ea"/>
                <a:ea typeface="+mn-ea"/>
              </a:rPr>
              <a:t>。</a:t>
            </a:r>
            <a:r>
              <a:rPr lang="zh-CN" altLang="en-US" sz="2100" dirty="0">
                <a:latin typeface="+mn-ea"/>
                <a:ea typeface="+mn-ea"/>
              </a:rPr>
              <a:t/>
            </a:r>
            <a:br>
              <a:rPr lang="zh-CN" altLang="en-US" sz="2100" dirty="0">
                <a:latin typeface="+mn-ea"/>
                <a:ea typeface="+mn-ea"/>
              </a:rPr>
            </a:br>
            <a:r>
              <a:rPr lang="zh-CN" altLang="en-US" sz="2100" dirty="0">
                <a:solidFill>
                  <a:srgbClr val="444444"/>
                </a:solidFill>
                <a:latin typeface="+mn-ea"/>
                <a:ea typeface="+mn-ea"/>
              </a:rPr>
              <a:t>在以后发现频繁模式的过程中，</a:t>
            </a:r>
            <a:r>
              <a:rPr lang="zh-CN" altLang="en-US" sz="2100" b="1" dirty="0">
                <a:solidFill>
                  <a:srgbClr val="0070C0"/>
                </a:solidFill>
                <a:latin typeface="+mn-ea"/>
                <a:ea typeface="+mn-ea"/>
              </a:rPr>
              <a:t>不需要再扫描事务数据集</a:t>
            </a:r>
            <a:r>
              <a:rPr lang="zh-CN" altLang="en-US" sz="2100" dirty="0">
                <a:solidFill>
                  <a:srgbClr val="444444"/>
                </a:solidFill>
                <a:latin typeface="+mn-ea"/>
                <a:ea typeface="+mn-ea"/>
              </a:rPr>
              <a:t>，而仅在 </a:t>
            </a:r>
            <a:r>
              <a:rPr lang="en-US" altLang="zh-CN" sz="2100" dirty="0">
                <a:solidFill>
                  <a:srgbClr val="444444"/>
                </a:solidFill>
                <a:latin typeface="+mn-ea"/>
                <a:ea typeface="+mn-ea"/>
              </a:rPr>
              <a:t>FP-Tree </a:t>
            </a:r>
            <a:r>
              <a:rPr lang="zh-CN" altLang="en-US" sz="2100" dirty="0">
                <a:solidFill>
                  <a:srgbClr val="444444"/>
                </a:solidFill>
                <a:latin typeface="+mn-ea"/>
                <a:ea typeface="+mn-ea"/>
              </a:rPr>
              <a:t>中进行查找即可。</a:t>
            </a:r>
            <a:r>
              <a:rPr lang="zh-CN" altLang="en-US" sz="2100" dirty="0" smtClean="0">
                <a:solidFill>
                  <a:srgbClr val="444444"/>
                </a:solidFill>
                <a:latin typeface="+mn-ea"/>
                <a:ea typeface="+mn-ea"/>
              </a:rPr>
              <a:t>通</a:t>
            </a:r>
            <a:endParaRPr lang="en-US" altLang="zh-CN" sz="2100" dirty="0" smtClean="0">
              <a:solidFill>
                <a:srgbClr val="444444"/>
              </a:solidFill>
              <a:latin typeface="+mn-ea"/>
              <a:ea typeface="+mn-ea"/>
            </a:endParaRPr>
          </a:p>
          <a:p>
            <a:r>
              <a:rPr lang="zh-CN" altLang="en-US" sz="2100" dirty="0" smtClean="0">
                <a:solidFill>
                  <a:srgbClr val="444444"/>
                </a:solidFill>
                <a:latin typeface="+mn-ea"/>
                <a:ea typeface="+mn-ea"/>
              </a:rPr>
              <a:t>过</a:t>
            </a:r>
            <a:r>
              <a:rPr lang="zh-CN" altLang="en-US" sz="2100" dirty="0">
                <a:solidFill>
                  <a:srgbClr val="444444"/>
                </a:solidFill>
                <a:latin typeface="+mn-ea"/>
                <a:ea typeface="+mn-ea"/>
              </a:rPr>
              <a:t>递归调用 </a:t>
            </a:r>
            <a:r>
              <a:rPr lang="en-US" altLang="zh-CN" sz="2100" dirty="0">
                <a:solidFill>
                  <a:srgbClr val="444444"/>
                </a:solidFill>
                <a:latin typeface="+mn-ea"/>
                <a:ea typeface="+mn-ea"/>
              </a:rPr>
              <a:t>FP-Growth </a:t>
            </a:r>
            <a:r>
              <a:rPr lang="zh-CN" altLang="en-US" sz="2100" dirty="0">
                <a:solidFill>
                  <a:srgbClr val="444444"/>
                </a:solidFill>
                <a:latin typeface="+mn-ea"/>
                <a:ea typeface="+mn-ea"/>
              </a:rPr>
              <a:t>的方法可直接产生频繁模式，因此在整个发现过程中也不需产生候选模式</a:t>
            </a:r>
            <a:r>
              <a:rPr lang="zh-CN" altLang="en-US" sz="2100" dirty="0" smtClean="0">
                <a:solidFill>
                  <a:srgbClr val="444444"/>
                </a:solidFill>
                <a:latin typeface="+mn-ea"/>
                <a:ea typeface="+mn-ea"/>
              </a:rPr>
              <a:t>。</a:t>
            </a:r>
            <a:endParaRPr lang="en-US" altLang="zh-CN" sz="2100" dirty="0" smtClean="0">
              <a:solidFill>
                <a:srgbClr val="444444"/>
              </a:solidFill>
              <a:latin typeface="+mn-ea"/>
              <a:ea typeface="+mn-ea"/>
            </a:endParaRPr>
          </a:p>
          <a:p>
            <a:r>
              <a:rPr lang="zh-CN" altLang="en-US" sz="2100" dirty="0" smtClean="0">
                <a:solidFill>
                  <a:srgbClr val="444444"/>
                </a:solidFill>
                <a:latin typeface="+mn-ea"/>
                <a:ea typeface="+mn-ea"/>
              </a:rPr>
              <a:t>由于</a:t>
            </a:r>
            <a:r>
              <a:rPr lang="zh-CN" altLang="en-US" sz="2100" dirty="0">
                <a:solidFill>
                  <a:srgbClr val="444444"/>
                </a:solidFill>
                <a:latin typeface="+mn-ea"/>
                <a:ea typeface="+mn-ea"/>
              </a:rPr>
              <a:t>只对数据集扫描两次，因此 </a:t>
            </a:r>
            <a:r>
              <a:rPr lang="en-US" altLang="zh-CN" sz="2100" dirty="0">
                <a:solidFill>
                  <a:srgbClr val="444444"/>
                </a:solidFill>
                <a:latin typeface="+mn-ea"/>
                <a:ea typeface="+mn-ea"/>
              </a:rPr>
              <a:t>FP-Growth </a:t>
            </a:r>
            <a:r>
              <a:rPr lang="zh-CN" altLang="en-US" sz="2100" dirty="0">
                <a:solidFill>
                  <a:srgbClr val="444444"/>
                </a:solidFill>
                <a:latin typeface="+mn-ea"/>
                <a:ea typeface="+mn-ea"/>
              </a:rPr>
              <a:t>算法克服了 </a:t>
            </a:r>
            <a:r>
              <a:rPr lang="en-US" altLang="zh-CN" sz="2100" dirty="0" err="1">
                <a:solidFill>
                  <a:srgbClr val="444444"/>
                </a:solidFill>
                <a:latin typeface="+mn-ea"/>
                <a:ea typeface="+mn-ea"/>
              </a:rPr>
              <a:t>Apriori</a:t>
            </a:r>
            <a:r>
              <a:rPr lang="en-US" altLang="zh-CN" sz="2100" dirty="0">
                <a:solidFill>
                  <a:srgbClr val="444444"/>
                </a:solidFill>
                <a:latin typeface="+mn-ea"/>
                <a:ea typeface="+mn-ea"/>
              </a:rPr>
              <a:t> </a:t>
            </a:r>
            <a:r>
              <a:rPr lang="zh-CN" altLang="en-US" sz="2100" dirty="0">
                <a:solidFill>
                  <a:srgbClr val="444444"/>
                </a:solidFill>
                <a:latin typeface="+mn-ea"/>
                <a:ea typeface="+mn-ea"/>
              </a:rPr>
              <a:t>算法中存在的问题，在</a:t>
            </a:r>
            <a:r>
              <a:rPr lang="zh-CN" altLang="en-US" sz="2100" b="1" dirty="0">
                <a:solidFill>
                  <a:srgbClr val="0070C0"/>
                </a:solidFill>
                <a:latin typeface="+mn-ea"/>
                <a:ea typeface="+mn-ea"/>
              </a:rPr>
              <a:t>执行效率上</a:t>
            </a:r>
            <a:endParaRPr lang="en-US" altLang="zh-CN" sz="2100" b="1" dirty="0">
              <a:solidFill>
                <a:srgbClr val="0070C0"/>
              </a:solidFill>
              <a:latin typeface="+mn-ea"/>
              <a:ea typeface="+mn-ea"/>
            </a:endParaRPr>
          </a:p>
          <a:p>
            <a:r>
              <a:rPr lang="zh-CN" altLang="en-US" sz="2100" b="1" dirty="0">
                <a:solidFill>
                  <a:srgbClr val="0070C0"/>
                </a:solidFill>
                <a:latin typeface="+mn-ea"/>
                <a:ea typeface="+mn-ea"/>
              </a:rPr>
              <a:t>也明显好于 </a:t>
            </a:r>
            <a:r>
              <a:rPr lang="en-US" altLang="zh-CN" sz="2100" b="1" dirty="0" err="1">
                <a:solidFill>
                  <a:srgbClr val="0070C0"/>
                </a:solidFill>
                <a:latin typeface="+mn-ea"/>
                <a:ea typeface="+mn-ea"/>
              </a:rPr>
              <a:t>Apriori</a:t>
            </a:r>
            <a:r>
              <a:rPr lang="en-US" altLang="zh-CN" sz="2100" b="1" dirty="0">
                <a:solidFill>
                  <a:srgbClr val="0070C0"/>
                </a:solidFill>
                <a:latin typeface="+mn-ea"/>
                <a:ea typeface="+mn-ea"/>
              </a:rPr>
              <a:t> </a:t>
            </a:r>
            <a:r>
              <a:rPr lang="zh-CN" altLang="en-US" sz="2100" b="1" dirty="0">
                <a:solidFill>
                  <a:srgbClr val="0070C0"/>
                </a:solidFill>
                <a:latin typeface="+mn-ea"/>
                <a:ea typeface="+mn-ea"/>
              </a:rPr>
              <a:t>算法</a:t>
            </a:r>
            <a:r>
              <a:rPr lang="zh-CN" altLang="en-US" sz="2100" dirty="0">
                <a:solidFill>
                  <a:srgbClr val="444444"/>
                </a:solidFill>
                <a:latin typeface="+mn-ea"/>
                <a:ea typeface="+mn-ea"/>
              </a:rPr>
              <a:t>。</a:t>
            </a:r>
            <a:endParaRPr lang="zh-CN" altLang="en-US" sz="2100" dirty="0">
              <a:latin typeface="+mn-ea"/>
              <a:ea typeface="+mn-ea"/>
            </a:endParaRPr>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273400" y="1657440"/>
              <a:ext cx="2895840" cy="876600"/>
            </p14:xfrm>
          </p:contentPart>
        </mc:Choice>
        <mc:Fallback xmlns="">
          <p:pic>
            <p:nvPicPr>
              <p:cNvPr id="2" name="墨迹 1"/>
              <p:cNvPicPr/>
              <p:nvPr/>
            </p:nvPicPr>
            <p:blipFill>
              <a:blip r:embed="rId3"/>
              <a:stretch>
                <a:fillRect/>
              </a:stretch>
            </p:blipFill>
            <p:spPr>
              <a:xfrm>
                <a:off x="2264040" y="1648080"/>
                <a:ext cx="2914560" cy="895320"/>
              </a:xfrm>
              <a:prstGeom prst="rect">
                <a:avLst/>
              </a:prstGeom>
            </p:spPr>
          </p:pic>
        </mc:Fallback>
      </mc:AlternateContent>
    </p:spTree>
    <p:extLst>
      <p:ext uri="{BB962C8B-B14F-4D97-AF65-F5344CB8AC3E}">
        <p14:creationId xmlns:p14="http://schemas.microsoft.com/office/powerpoint/2010/main" val="3068874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911424" y="1495874"/>
            <a:ext cx="4464496" cy="2591981"/>
          </a:xfrm>
          <a:prstGeom prst="rect">
            <a:avLst/>
          </a:prstGeom>
          <a:noFill/>
          <a:ln>
            <a:noFill/>
          </a:ln>
        </p:spPr>
      </p:pic>
      <p:sp>
        <p:nvSpPr>
          <p:cNvPr id="6" name="矩形 5"/>
          <p:cNvSpPr/>
          <p:nvPr/>
        </p:nvSpPr>
        <p:spPr>
          <a:xfrm>
            <a:off x="5801091" y="1432899"/>
            <a:ext cx="6048672" cy="2585323"/>
          </a:xfrm>
          <a:prstGeom prst="rect">
            <a:avLst/>
          </a:prstGeom>
        </p:spPr>
        <p:txBody>
          <a:bodyPr wrap="square">
            <a:spAutoFit/>
          </a:bodyPr>
          <a:lstStyle/>
          <a:p>
            <a:r>
              <a:rPr lang="zh-CN" altLang="en-US" dirty="0">
                <a:solidFill>
                  <a:srgbClr val="444444"/>
                </a:solidFill>
                <a:latin typeface="+mn-ea"/>
                <a:ea typeface="+mn-ea"/>
              </a:rPr>
              <a:t>第一部分是一个项头表，记录了所有的频繁 </a:t>
            </a:r>
            <a:r>
              <a:rPr lang="en-US" altLang="zh-CN" dirty="0">
                <a:solidFill>
                  <a:srgbClr val="444444"/>
                </a:solidFill>
                <a:latin typeface="+mn-ea"/>
                <a:ea typeface="+mn-ea"/>
              </a:rPr>
              <a:t>1-</a:t>
            </a:r>
            <a:r>
              <a:rPr lang="zh-CN" altLang="en-US" dirty="0">
                <a:solidFill>
                  <a:srgbClr val="444444"/>
                </a:solidFill>
                <a:latin typeface="+mn-ea"/>
                <a:ea typeface="+mn-ea"/>
              </a:rPr>
              <a:t>项集出现的次数，按照次数降序排列。例如</a:t>
            </a:r>
            <a:r>
              <a:rPr lang="en-US" altLang="zh-CN" dirty="0">
                <a:solidFill>
                  <a:srgbClr val="444444"/>
                </a:solidFill>
                <a:latin typeface="+mn-ea"/>
                <a:ea typeface="+mn-ea"/>
              </a:rPr>
              <a:t>, </a:t>
            </a:r>
            <a:r>
              <a:rPr lang="zh-CN" altLang="en-US" dirty="0">
                <a:solidFill>
                  <a:srgbClr val="444444"/>
                </a:solidFill>
                <a:latin typeface="+mn-ea"/>
                <a:ea typeface="+mn-ea"/>
              </a:rPr>
              <a:t>在</a:t>
            </a:r>
            <a:r>
              <a:rPr lang="zh-CN" altLang="en-US" dirty="0" smtClean="0">
                <a:solidFill>
                  <a:srgbClr val="444444"/>
                </a:solidFill>
                <a:latin typeface="+mn-ea"/>
                <a:ea typeface="+mn-ea"/>
              </a:rPr>
              <a:t>图 中，</a:t>
            </a:r>
            <a:r>
              <a:rPr lang="en-US" altLang="zh-CN" dirty="0" smtClean="0">
                <a:solidFill>
                  <a:srgbClr val="444444"/>
                </a:solidFill>
                <a:latin typeface="+mn-ea"/>
                <a:ea typeface="+mn-ea"/>
              </a:rPr>
              <a:t>B </a:t>
            </a:r>
            <a:r>
              <a:rPr lang="zh-CN" altLang="en-US" dirty="0">
                <a:solidFill>
                  <a:srgbClr val="444444"/>
                </a:solidFill>
                <a:latin typeface="+mn-ea"/>
                <a:ea typeface="+mn-ea"/>
              </a:rPr>
              <a:t>在所有 </a:t>
            </a:r>
            <a:r>
              <a:rPr lang="en-US" altLang="zh-CN" dirty="0">
                <a:solidFill>
                  <a:srgbClr val="444444"/>
                </a:solidFill>
                <a:latin typeface="+mn-ea"/>
                <a:ea typeface="+mn-ea"/>
              </a:rPr>
              <a:t>10 </a:t>
            </a:r>
            <a:r>
              <a:rPr lang="zh-CN" altLang="en-US" dirty="0">
                <a:solidFill>
                  <a:srgbClr val="444444"/>
                </a:solidFill>
                <a:latin typeface="+mn-ea"/>
                <a:ea typeface="+mn-ea"/>
              </a:rPr>
              <a:t>组数据中出现了 </a:t>
            </a:r>
            <a:r>
              <a:rPr lang="en-US" altLang="zh-CN" dirty="0">
                <a:solidFill>
                  <a:srgbClr val="444444"/>
                </a:solidFill>
                <a:latin typeface="+mn-ea"/>
                <a:ea typeface="+mn-ea"/>
              </a:rPr>
              <a:t>8 </a:t>
            </a:r>
            <a:r>
              <a:rPr lang="zh-CN" altLang="en-US" dirty="0">
                <a:solidFill>
                  <a:srgbClr val="444444"/>
                </a:solidFill>
                <a:latin typeface="+mn-ea"/>
                <a:ea typeface="+mn-ea"/>
              </a:rPr>
              <a:t>次，因此排在第一位</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第二部分是 </a:t>
            </a:r>
            <a:r>
              <a:rPr lang="en-US" altLang="zh-CN" dirty="0">
                <a:solidFill>
                  <a:srgbClr val="444444"/>
                </a:solidFill>
                <a:latin typeface="+mn-ea"/>
                <a:ea typeface="+mn-ea"/>
              </a:rPr>
              <a:t>FP-Tree</a:t>
            </a:r>
            <a:r>
              <a:rPr lang="zh-CN" altLang="en-US" dirty="0">
                <a:solidFill>
                  <a:srgbClr val="444444"/>
                </a:solidFill>
                <a:latin typeface="+mn-ea"/>
                <a:ea typeface="+mn-ea"/>
              </a:rPr>
              <a:t>，它将原始数据集映射到了內存中的一颗 </a:t>
            </a:r>
            <a:r>
              <a:rPr lang="en-US" altLang="zh-CN" dirty="0">
                <a:solidFill>
                  <a:srgbClr val="444444"/>
                </a:solidFill>
                <a:latin typeface="+mn-ea"/>
                <a:ea typeface="+mn-ea"/>
              </a:rPr>
              <a:t>FP-Tree</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第三部分是结点链表。所有项头表里的频繁 </a:t>
            </a:r>
            <a:r>
              <a:rPr lang="en-US" altLang="zh-CN" dirty="0">
                <a:solidFill>
                  <a:srgbClr val="444444"/>
                </a:solidFill>
                <a:latin typeface="+mn-ea"/>
                <a:ea typeface="+mn-ea"/>
              </a:rPr>
              <a:t>1—</a:t>
            </a:r>
            <a:r>
              <a:rPr lang="zh-CN" altLang="en-US" dirty="0">
                <a:solidFill>
                  <a:srgbClr val="444444"/>
                </a:solidFill>
                <a:latin typeface="+mn-ea"/>
                <a:ea typeface="+mn-ea"/>
              </a:rPr>
              <a:t>项集都是一个结点链表的头，它依次指向 </a:t>
            </a:r>
            <a:r>
              <a:rPr lang="en-US" altLang="zh-CN" dirty="0">
                <a:solidFill>
                  <a:srgbClr val="444444"/>
                </a:solidFill>
                <a:latin typeface="+mn-ea"/>
                <a:ea typeface="+mn-ea"/>
              </a:rPr>
              <a:t>FP-Tree </a:t>
            </a:r>
            <a:r>
              <a:rPr lang="zh-CN" altLang="en-US" dirty="0">
                <a:solidFill>
                  <a:srgbClr val="444444"/>
                </a:solidFill>
                <a:latin typeface="+mn-ea"/>
                <a:ea typeface="+mn-ea"/>
              </a:rPr>
              <a:t>中该频繁 </a:t>
            </a:r>
            <a:r>
              <a:rPr lang="en-US" altLang="zh-CN" dirty="0">
                <a:solidFill>
                  <a:srgbClr val="444444"/>
                </a:solidFill>
                <a:latin typeface="+mn-ea"/>
                <a:ea typeface="+mn-ea"/>
              </a:rPr>
              <a:t>1-</a:t>
            </a:r>
            <a:r>
              <a:rPr lang="zh-CN" altLang="en-US" dirty="0">
                <a:solidFill>
                  <a:srgbClr val="444444"/>
                </a:solidFill>
                <a:latin typeface="+mn-ea"/>
                <a:ea typeface="+mn-ea"/>
              </a:rPr>
              <a:t>项集出现的位置。这样做主要是方便项头表和 </a:t>
            </a:r>
            <a:r>
              <a:rPr lang="en-US" altLang="zh-CN" dirty="0">
                <a:solidFill>
                  <a:srgbClr val="444444"/>
                </a:solidFill>
                <a:latin typeface="+mn-ea"/>
                <a:ea typeface="+mn-ea"/>
              </a:rPr>
              <a:t>FP-Tree </a:t>
            </a:r>
            <a:r>
              <a:rPr lang="zh-CN" altLang="en-US" dirty="0">
                <a:solidFill>
                  <a:srgbClr val="444444"/>
                </a:solidFill>
                <a:latin typeface="+mn-ea"/>
                <a:ea typeface="+mn-ea"/>
              </a:rPr>
              <a:t>之间的联系查找和更新。</a:t>
            </a:r>
            <a:endParaRPr lang="zh-CN" altLang="en-US" dirty="0">
              <a:latin typeface="+mn-ea"/>
              <a:ea typeface="+mn-ea"/>
            </a:endParaRPr>
          </a:p>
        </p:txBody>
      </p:sp>
    </p:spTree>
    <p:extLst>
      <p:ext uri="{BB962C8B-B14F-4D97-AF65-F5344CB8AC3E}">
        <p14:creationId xmlns:p14="http://schemas.microsoft.com/office/powerpoint/2010/main" val="2000865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371600" y="3933056"/>
            <a:ext cx="9601200" cy="2736304"/>
          </a:xfrm>
        </p:spPr>
        <p:txBody>
          <a:bodyPr>
            <a:normAutofit/>
          </a:bodyPr>
          <a:lstStyle/>
          <a:p>
            <a:pPr marL="0" indent="0">
              <a:buNone/>
            </a:pPr>
            <a:r>
              <a:rPr lang="zh-CN" altLang="en-US" dirty="0" smtClean="0"/>
              <a:t>     在</a:t>
            </a:r>
            <a:r>
              <a:rPr lang="zh-CN" altLang="en-US" dirty="0"/>
              <a:t>这个例子中有 </a:t>
            </a:r>
            <a:r>
              <a:rPr lang="en-US" altLang="zh-CN" dirty="0"/>
              <a:t>10 </a:t>
            </a:r>
            <a:r>
              <a:rPr lang="zh-CN" altLang="en-US" dirty="0"/>
              <a:t>条数据，首先第一次扫描数据并对 </a:t>
            </a:r>
            <a:r>
              <a:rPr lang="en-US" altLang="zh-CN" dirty="0"/>
              <a:t>1-</a:t>
            </a:r>
            <a:r>
              <a:rPr lang="zh-CN" altLang="en-US" dirty="0"/>
              <a:t>项集计数，发现 </a:t>
            </a:r>
            <a:r>
              <a:rPr lang="en-US" altLang="zh-CN" dirty="0"/>
              <a:t>F</a:t>
            </a:r>
            <a:r>
              <a:rPr lang="zh-CN" altLang="en-US" dirty="0"/>
              <a:t>、</a:t>
            </a:r>
            <a:r>
              <a:rPr lang="en-US" altLang="zh-CN" dirty="0"/>
              <a:t>O</a:t>
            </a:r>
            <a:r>
              <a:rPr lang="zh-CN" altLang="en-US" dirty="0"/>
              <a:t>、</a:t>
            </a:r>
            <a:r>
              <a:rPr lang="en-US" altLang="zh-CN" dirty="0"/>
              <a:t>I</a:t>
            </a:r>
            <a:r>
              <a:rPr lang="zh-CN" altLang="en-US" dirty="0"/>
              <a:t>、</a:t>
            </a:r>
            <a:r>
              <a:rPr lang="en-US" altLang="zh-CN" dirty="0"/>
              <a:t>L</a:t>
            </a:r>
            <a:r>
              <a:rPr lang="zh-CN" altLang="en-US" dirty="0"/>
              <a:t>、</a:t>
            </a:r>
            <a:r>
              <a:rPr lang="en-US" altLang="zh-CN" dirty="0"/>
              <a:t>J</a:t>
            </a:r>
            <a:r>
              <a:rPr lang="zh-CN" altLang="en-US" dirty="0"/>
              <a:t>、</a:t>
            </a:r>
            <a:r>
              <a:rPr lang="en-US" altLang="zh-CN" dirty="0"/>
              <a:t>P</a:t>
            </a:r>
            <a:r>
              <a:rPr lang="zh-CN" altLang="en-US" dirty="0"/>
              <a:t>、</a:t>
            </a:r>
            <a:r>
              <a:rPr lang="en-US" altLang="zh-CN" dirty="0"/>
              <a:t>M</a:t>
            </a:r>
            <a:r>
              <a:rPr lang="zh-CN" altLang="en-US" dirty="0"/>
              <a:t>、</a:t>
            </a:r>
            <a:r>
              <a:rPr lang="en-US" altLang="zh-CN" dirty="0"/>
              <a:t>N </a:t>
            </a:r>
            <a:r>
              <a:rPr lang="zh-CN" altLang="en-US" dirty="0"/>
              <a:t>都只出现一次，支持度低于阈值</a:t>
            </a:r>
            <a:r>
              <a:rPr lang="en-US" altLang="zh-CN" dirty="0"/>
              <a:t>(20%)</a:t>
            </a:r>
            <a:r>
              <a:rPr lang="zh-CN" altLang="en-US" dirty="0"/>
              <a:t>，因此它们不会出现在项头表中。将剩下的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G</a:t>
            </a:r>
            <a:r>
              <a:rPr lang="zh-CN" altLang="en-US" dirty="0"/>
              <a:t>、</a:t>
            </a:r>
            <a:r>
              <a:rPr lang="en-US" altLang="zh-CN" dirty="0"/>
              <a:t>B</a:t>
            </a:r>
            <a:r>
              <a:rPr lang="zh-CN" altLang="en-US" dirty="0"/>
              <a:t>、</a:t>
            </a:r>
            <a:r>
              <a:rPr lang="en-US" altLang="zh-CN" dirty="0"/>
              <a:t>D</a:t>
            </a:r>
            <a:r>
              <a:rPr lang="zh-CN" altLang="en-US" dirty="0"/>
              <a:t>、</a:t>
            </a:r>
            <a:r>
              <a:rPr lang="en-US" altLang="zh-CN" dirty="0"/>
              <a:t>F </a:t>
            </a:r>
            <a:r>
              <a:rPr lang="zh-CN" altLang="en-US" dirty="0"/>
              <a:t>按照支持度的大小降序排列，组成了项头表</a:t>
            </a:r>
            <a:r>
              <a:rPr lang="zh-CN" altLang="en-US" dirty="0" smtClean="0"/>
              <a:t>。</a:t>
            </a:r>
            <a:r>
              <a:rPr lang="zh-CN" altLang="en-US" dirty="0"/>
              <a:t/>
            </a:r>
            <a:br>
              <a:rPr lang="zh-CN" altLang="en-US" dirty="0"/>
            </a:br>
            <a:r>
              <a:rPr lang="zh-CN" altLang="en-US" dirty="0" smtClean="0"/>
              <a:t>     接着</a:t>
            </a:r>
            <a:r>
              <a:rPr lang="zh-CN" altLang="en-US" dirty="0"/>
              <a:t>第二次，扫描数据，对每条数据剔除非频繁 </a:t>
            </a:r>
            <a:r>
              <a:rPr lang="en-US" altLang="zh-CN" dirty="0"/>
              <a:t>1—</a:t>
            </a:r>
            <a:r>
              <a:rPr lang="zh-CN" altLang="en-US" dirty="0"/>
              <a:t>项集，并按照支持度降序排列。例如，数据项 </a:t>
            </a:r>
            <a:r>
              <a:rPr lang="en-US" altLang="zh-CN" dirty="0"/>
              <a:t>A</a:t>
            </a:r>
            <a:r>
              <a:rPr lang="zh-CN" altLang="en-US" dirty="0"/>
              <a:t>、</a:t>
            </a:r>
            <a:r>
              <a:rPr lang="en-US" altLang="zh-CN" dirty="0"/>
              <a:t>B, C</a:t>
            </a:r>
            <a:r>
              <a:rPr lang="zh-CN" altLang="en-US" dirty="0"/>
              <a:t>、</a:t>
            </a:r>
            <a:r>
              <a:rPr lang="en-US" altLang="zh-CN" dirty="0"/>
              <a:t>E</a:t>
            </a:r>
            <a:r>
              <a:rPr lang="zh-CN" altLang="en-US" dirty="0"/>
              <a:t>、</a:t>
            </a:r>
            <a:r>
              <a:rPr lang="en-US" altLang="zh-CN" dirty="0"/>
              <a:t>F</a:t>
            </a:r>
            <a:r>
              <a:rPr lang="zh-CN" altLang="en-US" dirty="0"/>
              <a:t>、</a:t>
            </a:r>
            <a:r>
              <a:rPr lang="en-US" altLang="zh-CN" dirty="0"/>
              <a:t>O </a:t>
            </a:r>
            <a:r>
              <a:rPr lang="zh-CN" altLang="en-US" dirty="0"/>
              <a:t>中的 </a:t>
            </a:r>
            <a:r>
              <a:rPr lang="en-US" altLang="zh-CN" dirty="0"/>
              <a:t>O </a:t>
            </a:r>
            <a:r>
              <a:rPr lang="zh-CN" altLang="en-US" dirty="0"/>
              <a:t>是非频繁 </a:t>
            </a:r>
            <a:r>
              <a:rPr lang="en-US" altLang="zh-CN" dirty="0"/>
              <a:t>1-</a:t>
            </a:r>
            <a:r>
              <a:rPr lang="zh-CN" altLang="en-US" dirty="0"/>
              <a:t>项集，因此被剔除，只剩下了 </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E</a:t>
            </a:r>
            <a:r>
              <a:rPr lang="zh-CN" altLang="en-US" dirty="0"/>
              <a:t>、</a:t>
            </a:r>
            <a:r>
              <a:rPr lang="en-US" altLang="zh-CN" dirty="0"/>
              <a:t>F</a:t>
            </a:r>
            <a:r>
              <a:rPr lang="zh-CN" altLang="en-US" dirty="0"/>
              <a:t>。 按照支持度的顺序排序，它变成了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B</a:t>
            </a:r>
            <a:r>
              <a:rPr lang="zh-CN" altLang="en-US" dirty="0"/>
              <a:t>、</a:t>
            </a:r>
            <a:r>
              <a:rPr lang="en-US" altLang="zh-CN" dirty="0"/>
              <a:t>F</a:t>
            </a:r>
            <a:r>
              <a:rPr lang="zh-CN" altLang="en-US" dirty="0"/>
              <a:t>，其他的数据项以此类推。将原始数据集里的频繁 </a:t>
            </a:r>
            <a:r>
              <a:rPr lang="en-US" altLang="zh-CN" dirty="0"/>
              <a:t>1-</a:t>
            </a:r>
            <a:r>
              <a:rPr lang="zh-CN" altLang="en-US" dirty="0"/>
              <a:t>项集进行排序是为了在后面的 </a:t>
            </a:r>
            <a:r>
              <a:rPr lang="en-US" altLang="zh-CN" dirty="0"/>
              <a:t>FP-Tree </a:t>
            </a:r>
            <a:r>
              <a:rPr lang="zh-CN" altLang="en-US" dirty="0"/>
              <a:t>的建立时，可以尽可能地共用祖先结点</a:t>
            </a:r>
            <a:r>
              <a:rPr lang="zh-CN" altLang="en-US" dirty="0" smtClean="0"/>
              <a:t>。</a:t>
            </a:r>
            <a:r>
              <a:rPr lang="zh-CN" altLang="en-US" dirty="0"/>
              <a:t/>
            </a:r>
            <a:br>
              <a:rPr lang="zh-CN" altLang="en-US" dirty="0"/>
            </a:br>
            <a:r>
              <a:rPr lang="zh-CN" altLang="en-US" dirty="0" smtClean="0"/>
              <a:t>     经过</a:t>
            </a:r>
            <a:r>
              <a:rPr lang="zh-CN" altLang="en-US" dirty="0"/>
              <a:t>两次扫描，项头集已经建立，排序后的数据集也已经得到了，如</a:t>
            </a:r>
            <a:r>
              <a:rPr lang="zh-CN" altLang="en-US" dirty="0" smtClean="0"/>
              <a:t>图所</a:t>
            </a:r>
            <a:r>
              <a:rPr lang="zh-CN" altLang="en-US" dirty="0"/>
              <a:t>示。</a:t>
            </a:r>
            <a:endParaRPr kumimoji="1" lang="zh-CN" altLang="en-US" dirty="0"/>
          </a:p>
        </p:txBody>
      </p:sp>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428750"/>
            <a:ext cx="3964632" cy="2520280"/>
          </a:xfrm>
          <a:prstGeom prst="rect">
            <a:avLst/>
          </a:prstGeom>
          <a:noFill/>
          <a:ln>
            <a:noFill/>
          </a:ln>
        </p:spPr>
      </p:pic>
      <p:sp>
        <p:nvSpPr>
          <p:cNvPr id="3" name="矩形 2"/>
          <p:cNvSpPr/>
          <p:nvPr/>
        </p:nvSpPr>
        <p:spPr>
          <a:xfrm>
            <a:off x="6172200" y="1670551"/>
            <a:ext cx="4800600" cy="2862322"/>
          </a:xfrm>
          <a:prstGeom prst="rect">
            <a:avLst/>
          </a:prstGeom>
        </p:spPr>
        <p:txBody>
          <a:bodyPr wrap="square">
            <a:spAutoFit/>
          </a:bodyPr>
          <a:lstStyle/>
          <a:p>
            <a:r>
              <a:rPr lang="zh-CN" altLang="en-US" sz="2000" dirty="0">
                <a:latin typeface="+mn-ea"/>
                <a:ea typeface="+mn-ea"/>
              </a:rPr>
              <a:t>建立 </a:t>
            </a:r>
            <a:r>
              <a:rPr lang="en-US" altLang="zh-CN" sz="2000" dirty="0">
                <a:latin typeface="+mn-ea"/>
                <a:ea typeface="+mn-ea"/>
              </a:rPr>
              <a:t>FP-Tree </a:t>
            </a:r>
            <a:r>
              <a:rPr lang="zh-CN" altLang="en-US" sz="2000" dirty="0">
                <a:latin typeface="+mn-ea"/>
                <a:ea typeface="+mn-ea"/>
              </a:rPr>
              <a:t>需要首先建立项头表。第一次扫描数据集，得到所有频繁 </a:t>
            </a:r>
            <a:r>
              <a:rPr lang="en-US" altLang="zh-CN" sz="2000" dirty="0">
                <a:latin typeface="+mn-ea"/>
                <a:ea typeface="+mn-ea"/>
              </a:rPr>
              <a:t>1-</a:t>
            </a:r>
            <a:r>
              <a:rPr lang="zh-CN" altLang="en-US" sz="2000" dirty="0">
                <a:latin typeface="+mn-ea"/>
                <a:ea typeface="+mn-ea"/>
              </a:rPr>
              <a:t>项集的计数。然后删除支持度低于阈值的项，将频繁 </a:t>
            </a:r>
            <a:r>
              <a:rPr lang="en-US" altLang="zh-CN" sz="2000" dirty="0">
                <a:latin typeface="+mn-ea"/>
                <a:ea typeface="+mn-ea"/>
              </a:rPr>
              <a:t>1—</a:t>
            </a:r>
            <a:r>
              <a:rPr lang="zh-CN" altLang="en-US" sz="2000" dirty="0">
                <a:latin typeface="+mn-ea"/>
                <a:ea typeface="+mn-ea"/>
              </a:rPr>
              <a:t>项集放入项头表，并按照支持度降序排列。</a:t>
            </a:r>
            <a:br>
              <a:rPr lang="zh-CN" altLang="en-US" sz="2000" dirty="0">
                <a:latin typeface="+mn-ea"/>
                <a:ea typeface="+mn-ea"/>
              </a:rPr>
            </a:br>
            <a:r>
              <a:rPr lang="zh-CN" altLang="en-US" sz="2000" dirty="0">
                <a:latin typeface="+mn-ea"/>
                <a:ea typeface="+mn-ea"/>
              </a:rPr>
              <a:t>第二次扫描数据集，将读到的原始数据剔除非频繁 </a:t>
            </a:r>
            <a:r>
              <a:rPr lang="en-US" altLang="zh-CN" sz="2000" dirty="0">
                <a:latin typeface="+mn-ea"/>
                <a:ea typeface="+mn-ea"/>
              </a:rPr>
              <a:t>1-</a:t>
            </a:r>
            <a:r>
              <a:rPr lang="zh-CN" altLang="en-US" sz="2000" dirty="0">
                <a:latin typeface="+mn-ea"/>
                <a:ea typeface="+mn-ea"/>
              </a:rPr>
              <a:t>项集，并按照支持度降序排列。</a:t>
            </a:r>
            <a:br>
              <a:rPr lang="zh-CN" altLang="en-US" sz="2000" dirty="0">
                <a:latin typeface="+mn-ea"/>
                <a:ea typeface="+mn-ea"/>
              </a:rPr>
            </a:br>
            <a:endParaRPr lang="zh-CN" altLang="en-US" sz="20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1206360" y="3936960"/>
              <a:ext cx="9887400" cy="698760"/>
            </p14:xfrm>
          </p:contentPart>
        </mc:Choice>
        <mc:Fallback xmlns="">
          <p:pic>
            <p:nvPicPr>
              <p:cNvPr id="4" name="墨迹 3"/>
              <p:cNvPicPr/>
              <p:nvPr/>
            </p:nvPicPr>
            <p:blipFill>
              <a:blip r:embed="rId4"/>
              <a:stretch>
                <a:fillRect/>
              </a:stretch>
            </p:blipFill>
            <p:spPr>
              <a:xfrm>
                <a:off x="1197000" y="3927600"/>
                <a:ext cx="9906120" cy="717480"/>
              </a:xfrm>
              <a:prstGeom prst="rect">
                <a:avLst/>
              </a:prstGeom>
            </p:spPr>
          </p:pic>
        </mc:Fallback>
      </mc:AlternateContent>
    </p:spTree>
    <p:extLst>
      <p:ext uri="{BB962C8B-B14F-4D97-AF65-F5344CB8AC3E}">
        <p14:creationId xmlns:p14="http://schemas.microsoft.com/office/powerpoint/2010/main" val="1050172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371600" y="3933056"/>
            <a:ext cx="9601200" cy="2736304"/>
          </a:xfrm>
        </p:spPr>
        <p:txBody>
          <a:bodyPr>
            <a:normAutofit/>
          </a:bodyPr>
          <a:lstStyle/>
          <a:p>
            <a:pPr marL="0" indent="0">
              <a:buNone/>
            </a:pPr>
            <a:r>
              <a:rPr lang="zh-CN" altLang="en-US" dirty="0" smtClean="0"/>
              <a:t>   有了</a:t>
            </a:r>
            <a:r>
              <a:rPr lang="zh-CN" altLang="en-US" dirty="0"/>
              <a:t>项头表和排序后的数据集，就可以开始 </a:t>
            </a:r>
            <a:r>
              <a:rPr lang="en-US" altLang="zh-CN" dirty="0"/>
              <a:t>FP-Tree </a:t>
            </a:r>
            <a:r>
              <a:rPr lang="zh-CN" altLang="en-US" dirty="0"/>
              <a:t>的建立了</a:t>
            </a:r>
            <a:r>
              <a:rPr lang="zh-CN" altLang="en-US" dirty="0" smtClean="0"/>
              <a:t>。</a:t>
            </a:r>
            <a:r>
              <a:rPr lang="zh-CN" altLang="en-US" dirty="0"/>
              <a:t/>
            </a:r>
            <a:br>
              <a:rPr lang="zh-CN" altLang="en-US" dirty="0"/>
            </a:br>
            <a:r>
              <a:rPr lang="zh-CN" altLang="en-US" dirty="0" smtClean="0"/>
              <a:t>   开始</a:t>
            </a:r>
            <a:r>
              <a:rPr lang="zh-CN" altLang="en-US" dirty="0"/>
              <a:t>时 </a:t>
            </a:r>
            <a:r>
              <a:rPr lang="en-US" altLang="zh-CN" dirty="0"/>
              <a:t>FP-Tree </a:t>
            </a:r>
            <a:r>
              <a:rPr lang="zh-CN" altLang="en-US" dirty="0"/>
              <a:t>没有数据，建立 </a:t>
            </a:r>
            <a:r>
              <a:rPr lang="en-US" altLang="zh-CN" dirty="0"/>
              <a:t>FP-Tree </a:t>
            </a:r>
            <a:r>
              <a:rPr lang="zh-CN" altLang="en-US" dirty="0"/>
              <a:t>时要一条条地读入排序后的数据集，并将其插入 </a:t>
            </a:r>
            <a:r>
              <a:rPr lang="en-US" altLang="zh-CN" dirty="0"/>
              <a:t>FP-Tree</a:t>
            </a:r>
            <a:r>
              <a:rPr lang="zh-CN" altLang="en-US" dirty="0"/>
              <a:t>。插入时，排序靠前的结点是祖先结点，而靠后的是子孙结点。如果有共用的祖先，则对应的公用祖先结点计数加 </a:t>
            </a:r>
            <a:r>
              <a:rPr lang="en-US" altLang="zh-CN" dirty="0"/>
              <a:t>1</a:t>
            </a:r>
            <a:r>
              <a:rPr lang="zh-CN" altLang="en-US" dirty="0"/>
              <a:t>。插入后，如果有新结点出现，则项头表对应的结点会通过结点链表链接上新结点。直到所有的数据都插入到 </a:t>
            </a:r>
            <a:r>
              <a:rPr lang="en-US" altLang="zh-CN" dirty="0"/>
              <a:t>FP-Tree </a:t>
            </a:r>
            <a:r>
              <a:rPr lang="zh-CN" altLang="en-US" dirty="0"/>
              <a:t>后，</a:t>
            </a:r>
            <a:r>
              <a:rPr lang="en-US" altLang="zh-CN" dirty="0"/>
              <a:t>FP-Tree </a:t>
            </a:r>
            <a:r>
              <a:rPr lang="zh-CN" altLang="en-US" dirty="0"/>
              <a:t>的建立完成</a:t>
            </a:r>
            <a:r>
              <a:rPr lang="zh-CN" altLang="en-US" dirty="0" smtClean="0"/>
              <a:t>。</a:t>
            </a:r>
            <a:r>
              <a:rPr lang="zh-CN" altLang="en-US" dirty="0"/>
              <a:t/>
            </a:r>
            <a:br>
              <a:rPr lang="zh-CN" altLang="en-US" dirty="0"/>
            </a:br>
            <a:r>
              <a:rPr lang="zh-CN" altLang="en-US" dirty="0" smtClean="0"/>
              <a:t>   下面</a:t>
            </a:r>
            <a:r>
              <a:rPr lang="zh-CN" altLang="en-US" dirty="0"/>
              <a:t>来举例描述 </a:t>
            </a:r>
            <a:r>
              <a:rPr lang="en-US" altLang="zh-CN" dirty="0"/>
              <a:t>FP-Tree </a:t>
            </a:r>
            <a:r>
              <a:rPr lang="zh-CN" altLang="en-US" dirty="0"/>
              <a:t>的建立过程。首先，插入第一条数据 </a:t>
            </a:r>
            <a:r>
              <a:rPr lang="en-US" altLang="zh-CN" dirty="0"/>
              <a:t>A</a:t>
            </a:r>
            <a:r>
              <a:rPr lang="zh-CN" altLang="en-US" dirty="0"/>
              <a:t>、</a:t>
            </a:r>
            <a:r>
              <a:rPr lang="en-US" altLang="zh-CN" dirty="0"/>
              <a:t>C</a:t>
            </a:r>
            <a:r>
              <a:rPr lang="zh-CN" altLang="en-US" dirty="0"/>
              <a:t>、</a:t>
            </a:r>
            <a:r>
              <a:rPr lang="en-US" altLang="zh-CN" dirty="0"/>
              <a:t>E</a:t>
            </a:r>
            <a:r>
              <a:rPr lang="zh-CN" altLang="en-US" dirty="0" smtClean="0"/>
              <a:t>、</a:t>
            </a:r>
            <a:r>
              <a:rPr lang="en-US" altLang="zh-CN" dirty="0" smtClean="0"/>
              <a:t>B</a:t>
            </a:r>
            <a:r>
              <a:rPr lang="zh-CN" altLang="en-US" dirty="0" smtClean="0"/>
              <a:t>、</a:t>
            </a:r>
            <a:r>
              <a:rPr lang="en-US" altLang="zh-CN" dirty="0"/>
              <a:t>F</a:t>
            </a:r>
            <a:r>
              <a:rPr lang="zh-CN" altLang="en-US" dirty="0"/>
              <a:t>，如图 </a:t>
            </a:r>
            <a:r>
              <a:rPr lang="zh-CN" altLang="en-US" dirty="0" smtClean="0"/>
              <a:t>所</a:t>
            </a:r>
            <a:r>
              <a:rPr lang="zh-CN" altLang="en-US" dirty="0"/>
              <a:t>示。此时 </a:t>
            </a:r>
            <a:r>
              <a:rPr lang="en-US" altLang="zh-CN" dirty="0"/>
              <a:t>FP-Tree </a:t>
            </a:r>
            <a:r>
              <a:rPr lang="zh-CN" altLang="en-US" dirty="0"/>
              <a:t>没有结点，因此 </a:t>
            </a:r>
            <a:r>
              <a:rPr lang="en-US" altLang="zh-CN" dirty="0"/>
              <a:t>A</a:t>
            </a:r>
            <a:r>
              <a:rPr lang="zh-CN" altLang="en-US" dirty="0"/>
              <a:t>、</a:t>
            </a:r>
            <a:r>
              <a:rPr lang="en-US" altLang="zh-CN" dirty="0"/>
              <a:t>C</a:t>
            </a:r>
            <a:r>
              <a:rPr lang="zh-CN" altLang="en-US" dirty="0"/>
              <a:t>、</a:t>
            </a:r>
            <a:r>
              <a:rPr lang="en-US" altLang="zh-CN" dirty="0"/>
              <a:t>E</a:t>
            </a:r>
            <a:r>
              <a:rPr lang="zh-CN" altLang="en-US" dirty="0"/>
              <a:t>、</a:t>
            </a:r>
            <a:r>
              <a:rPr lang="en-US" altLang="zh-CN" dirty="0"/>
              <a:t>B</a:t>
            </a:r>
            <a:r>
              <a:rPr lang="zh-CN" altLang="en-US" dirty="0"/>
              <a:t>、</a:t>
            </a:r>
            <a:r>
              <a:rPr lang="en-US" altLang="zh-CN" dirty="0"/>
              <a:t>F </a:t>
            </a:r>
            <a:r>
              <a:rPr lang="zh-CN" altLang="en-US" dirty="0"/>
              <a:t>是一个独立的路径，所有结点的计数都为 </a:t>
            </a:r>
            <a:r>
              <a:rPr lang="en-US" altLang="zh-CN" dirty="0"/>
              <a:t>1</a:t>
            </a:r>
            <a:r>
              <a:rPr lang="zh-CN" altLang="en-US" dirty="0"/>
              <a:t>，项头表通过结点链表链接上对应的新增结点。</a:t>
            </a:r>
            <a:endParaRPr kumimoji="1" lang="zh-CN" altLang="en-US" dirty="0"/>
          </a:p>
        </p:txBody>
      </p:sp>
      <p:pic>
        <p:nvPicPr>
          <p:cNvPr id="4" name="图片 3"/>
          <p:cNvPicPr>
            <a:picLocks noChangeAspect="1"/>
          </p:cNvPicPr>
          <p:nvPr/>
        </p:nvPicPr>
        <p:blipFill>
          <a:blip r:embed="rId2"/>
          <a:stretch>
            <a:fillRect/>
          </a:stretch>
        </p:blipFill>
        <p:spPr>
          <a:xfrm>
            <a:off x="3935760" y="1519785"/>
            <a:ext cx="3496627" cy="241327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5791320" y="1949400"/>
              <a:ext cx="1733760" cy="4337280"/>
            </p14:xfrm>
          </p:contentPart>
        </mc:Choice>
        <mc:Fallback xmlns="">
          <p:pic>
            <p:nvPicPr>
              <p:cNvPr id="3" name="墨迹 2"/>
              <p:cNvPicPr/>
              <p:nvPr/>
            </p:nvPicPr>
            <p:blipFill>
              <a:blip r:embed="rId4"/>
              <a:stretch>
                <a:fillRect/>
              </a:stretch>
            </p:blipFill>
            <p:spPr>
              <a:xfrm>
                <a:off x="5781960" y="1940040"/>
                <a:ext cx="1752480" cy="4356000"/>
              </a:xfrm>
              <a:prstGeom prst="rect">
                <a:avLst/>
              </a:prstGeom>
            </p:spPr>
          </p:pic>
        </mc:Fallback>
      </mc:AlternateContent>
    </p:spTree>
    <p:extLst>
      <p:ext uri="{BB962C8B-B14F-4D97-AF65-F5344CB8AC3E}">
        <p14:creationId xmlns:p14="http://schemas.microsoft.com/office/powerpoint/2010/main" val="2716232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p:txBody>
          <a:bodyPr/>
          <a:lstStyle/>
          <a:p>
            <a:endParaRPr kumimoji="1" lang="zh-CN" altLang="en-US" dirty="0"/>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62839"/>
            <a:ext cx="5372472" cy="3932724"/>
          </a:xfrm>
          <a:prstGeom prst="rect">
            <a:avLst/>
          </a:prstGeom>
          <a:noFill/>
          <a:ln>
            <a:noFill/>
          </a:ln>
        </p:spPr>
      </p:pic>
      <p:sp>
        <p:nvSpPr>
          <p:cNvPr id="4" name="矩形 3"/>
          <p:cNvSpPr/>
          <p:nvPr/>
        </p:nvSpPr>
        <p:spPr>
          <a:xfrm>
            <a:off x="7176120" y="3238022"/>
            <a:ext cx="4824536" cy="3170099"/>
          </a:xfrm>
          <a:prstGeom prst="rect">
            <a:avLst/>
          </a:prstGeom>
        </p:spPr>
        <p:txBody>
          <a:bodyPr wrap="square">
            <a:spAutoFit/>
          </a:bodyPr>
          <a:lstStyle/>
          <a:p>
            <a:r>
              <a:rPr lang="zh-CN" altLang="en-US" sz="2000" dirty="0">
                <a:solidFill>
                  <a:srgbClr val="444444"/>
                </a:solidFill>
                <a:latin typeface="+mn-ea"/>
                <a:ea typeface="+mn-ea"/>
              </a:rPr>
              <a:t>接着插入数据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a:t>
            </a:r>
            <a:r>
              <a:rPr lang="en-US" altLang="zh-CN" sz="2000" dirty="0">
                <a:solidFill>
                  <a:srgbClr val="444444"/>
                </a:solidFill>
                <a:latin typeface="+mn-ea"/>
                <a:ea typeface="+mn-ea"/>
              </a:rPr>
              <a:t>G</a:t>
            </a:r>
            <a:r>
              <a:rPr lang="zh-CN" altLang="en-US" sz="2000" dirty="0">
                <a:solidFill>
                  <a:srgbClr val="444444"/>
                </a:solidFill>
                <a:latin typeface="+mn-ea"/>
                <a:ea typeface="+mn-ea"/>
              </a:rPr>
              <a:t>，如图 </a:t>
            </a:r>
            <a:r>
              <a:rPr lang="zh-CN" altLang="en-US" sz="2000" dirty="0" smtClean="0">
                <a:solidFill>
                  <a:srgbClr val="444444"/>
                </a:solidFill>
                <a:latin typeface="+mn-ea"/>
                <a:ea typeface="+mn-ea"/>
              </a:rPr>
              <a:t>所</a:t>
            </a:r>
            <a:r>
              <a:rPr lang="zh-CN" altLang="en-US" sz="2000" dirty="0">
                <a:solidFill>
                  <a:srgbClr val="444444"/>
                </a:solidFill>
                <a:latin typeface="+mn-ea"/>
                <a:ea typeface="+mn-ea"/>
              </a:rPr>
              <a:t>示。由于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a:t>
            </a:r>
            <a:r>
              <a:rPr lang="en-US" altLang="zh-CN" sz="2000" dirty="0">
                <a:solidFill>
                  <a:srgbClr val="444444"/>
                </a:solidFill>
                <a:latin typeface="+mn-ea"/>
                <a:ea typeface="+mn-ea"/>
              </a:rPr>
              <a:t>G </a:t>
            </a:r>
            <a:r>
              <a:rPr lang="zh-CN" altLang="en-US" sz="2000" dirty="0">
                <a:solidFill>
                  <a:srgbClr val="444444"/>
                </a:solidFill>
                <a:latin typeface="+mn-ea"/>
                <a:ea typeface="+mn-ea"/>
              </a:rPr>
              <a:t>和现有的 </a:t>
            </a:r>
            <a:r>
              <a:rPr lang="en-US" altLang="zh-CN" sz="2000" dirty="0">
                <a:solidFill>
                  <a:srgbClr val="444444"/>
                </a:solidFill>
                <a:latin typeface="+mn-ea"/>
                <a:ea typeface="+mn-ea"/>
              </a:rPr>
              <a:t>FP-Tree </a:t>
            </a:r>
            <a:r>
              <a:rPr lang="zh-CN" altLang="en-US" sz="2000" dirty="0">
                <a:solidFill>
                  <a:srgbClr val="444444"/>
                </a:solidFill>
                <a:latin typeface="+mn-ea"/>
                <a:ea typeface="+mn-ea"/>
              </a:rPr>
              <a:t>可以有共有的祖先结点序列 </a:t>
            </a:r>
            <a:r>
              <a:rPr lang="en-US" altLang="zh-CN" sz="2000" dirty="0">
                <a:solidFill>
                  <a:srgbClr val="444444"/>
                </a:solidFill>
                <a:latin typeface="+mn-ea"/>
                <a:ea typeface="+mn-ea"/>
              </a:rPr>
              <a:t>A</a:t>
            </a:r>
            <a:r>
              <a:rPr lang="zh-CN" altLang="en-US" sz="2000" dirty="0">
                <a:solidFill>
                  <a:srgbClr val="444444"/>
                </a:solidFill>
                <a:latin typeface="+mn-ea"/>
                <a:ea typeface="+mn-ea"/>
              </a:rPr>
              <a:t>、</a:t>
            </a:r>
            <a:r>
              <a:rPr lang="en-US" altLang="zh-CN" sz="2000" dirty="0">
                <a:solidFill>
                  <a:srgbClr val="444444"/>
                </a:solidFill>
                <a:latin typeface="+mn-ea"/>
                <a:ea typeface="+mn-ea"/>
              </a:rPr>
              <a:t>C</a:t>
            </a:r>
            <a:r>
              <a:rPr lang="zh-CN" altLang="en-US" sz="2000" dirty="0">
                <a:solidFill>
                  <a:srgbClr val="444444"/>
                </a:solidFill>
                <a:latin typeface="+mn-ea"/>
                <a:ea typeface="+mn-ea"/>
              </a:rPr>
              <a:t>，因此只需要增加一个新结点 </a:t>
            </a:r>
            <a:r>
              <a:rPr lang="en-US" altLang="zh-CN" sz="2000" dirty="0">
                <a:solidFill>
                  <a:srgbClr val="444444"/>
                </a:solidFill>
                <a:latin typeface="+mn-ea"/>
                <a:ea typeface="+mn-ea"/>
              </a:rPr>
              <a:t>G</a:t>
            </a:r>
            <a:r>
              <a:rPr lang="zh-CN" altLang="en-US" sz="2000" dirty="0">
                <a:solidFill>
                  <a:srgbClr val="444444"/>
                </a:solidFill>
                <a:latin typeface="+mn-ea"/>
                <a:ea typeface="+mn-ea"/>
              </a:rPr>
              <a:t>，将新结点 </a:t>
            </a:r>
            <a:r>
              <a:rPr lang="en-US" altLang="zh-CN" sz="2000" dirty="0">
                <a:solidFill>
                  <a:srgbClr val="444444"/>
                </a:solidFill>
                <a:latin typeface="+mn-ea"/>
                <a:ea typeface="+mn-ea"/>
              </a:rPr>
              <a:t>G </a:t>
            </a:r>
            <a:r>
              <a:rPr lang="zh-CN" altLang="en-US" sz="2000" dirty="0">
                <a:solidFill>
                  <a:srgbClr val="444444"/>
                </a:solidFill>
                <a:latin typeface="+mn-ea"/>
                <a:ea typeface="+mn-ea"/>
              </a:rPr>
              <a:t>的计数记为 </a:t>
            </a:r>
            <a:r>
              <a:rPr lang="en-US" altLang="zh-CN" sz="2000" dirty="0">
                <a:solidFill>
                  <a:srgbClr val="444444"/>
                </a:solidFill>
                <a:latin typeface="+mn-ea"/>
                <a:ea typeface="+mn-ea"/>
              </a:rPr>
              <a:t>1</a:t>
            </a:r>
            <a:r>
              <a:rPr lang="zh-CN" altLang="en-US" sz="2000" dirty="0">
                <a:solidFill>
                  <a:srgbClr val="444444"/>
                </a:solidFill>
                <a:latin typeface="+mn-ea"/>
                <a:ea typeface="+mn-ea"/>
              </a:rPr>
              <a:t>，同时 </a:t>
            </a:r>
            <a:r>
              <a:rPr lang="en-US" altLang="zh-CN" sz="2000" dirty="0">
                <a:solidFill>
                  <a:srgbClr val="444444"/>
                </a:solidFill>
                <a:latin typeface="+mn-ea"/>
                <a:ea typeface="+mn-ea"/>
              </a:rPr>
              <a:t>A </a:t>
            </a:r>
            <a:r>
              <a:rPr lang="zh-CN" altLang="en-US" sz="2000" dirty="0">
                <a:solidFill>
                  <a:srgbClr val="444444"/>
                </a:solidFill>
                <a:latin typeface="+mn-ea"/>
                <a:ea typeface="+mn-ea"/>
              </a:rPr>
              <a:t>和 </a:t>
            </a:r>
            <a:r>
              <a:rPr lang="en-US" altLang="zh-CN" sz="2000" dirty="0">
                <a:solidFill>
                  <a:srgbClr val="444444"/>
                </a:solidFill>
                <a:latin typeface="+mn-ea"/>
                <a:ea typeface="+mn-ea"/>
              </a:rPr>
              <a:t>C </a:t>
            </a:r>
            <a:r>
              <a:rPr lang="zh-CN" altLang="en-US" sz="2000" dirty="0">
                <a:solidFill>
                  <a:srgbClr val="444444"/>
                </a:solidFill>
                <a:latin typeface="+mn-ea"/>
                <a:ea typeface="+mn-ea"/>
              </a:rPr>
              <a:t>的计数加 </a:t>
            </a:r>
            <a:r>
              <a:rPr lang="en-US" altLang="zh-CN" sz="2000" dirty="0">
                <a:solidFill>
                  <a:srgbClr val="444444"/>
                </a:solidFill>
                <a:latin typeface="+mn-ea"/>
                <a:ea typeface="+mn-ea"/>
              </a:rPr>
              <a:t>1 </a:t>
            </a:r>
            <a:r>
              <a:rPr lang="zh-CN" altLang="en-US" sz="2000" dirty="0">
                <a:solidFill>
                  <a:srgbClr val="444444"/>
                </a:solidFill>
                <a:latin typeface="+mn-ea"/>
                <a:ea typeface="+mn-ea"/>
              </a:rPr>
              <a:t>成为 </a:t>
            </a:r>
            <a:r>
              <a:rPr lang="en-US" altLang="zh-CN" sz="2000" dirty="0">
                <a:solidFill>
                  <a:srgbClr val="444444"/>
                </a:solidFill>
                <a:latin typeface="+mn-ea"/>
                <a:ea typeface="+mn-ea"/>
              </a:rPr>
              <a:t>2</a:t>
            </a:r>
            <a:r>
              <a:rPr lang="zh-CN" altLang="en-US" sz="2000" dirty="0">
                <a:solidFill>
                  <a:srgbClr val="444444"/>
                </a:solidFill>
                <a:latin typeface="+mn-ea"/>
                <a:ea typeface="+mn-ea"/>
              </a:rPr>
              <a:t>。当然，对应的 </a:t>
            </a:r>
            <a:r>
              <a:rPr lang="en-US" altLang="zh-CN" sz="2000" dirty="0">
                <a:solidFill>
                  <a:srgbClr val="444444"/>
                </a:solidFill>
                <a:latin typeface="+mn-ea"/>
                <a:ea typeface="+mn-ea"/>
              </a:rPr>
              <a:t>G </a:t>
            </a:r>
            <a:r>
              <a:rPr lang="zh-CN" altLang="en-US" sz="2000" dirty="0">
                <a:solidFill>
                  <a:srgbClr val="444444"/>
                </a:solidFill>
                <a:latin typeface="+mn-ea"/>
                <a:ea typeface="+mn-ea"/>
              </a:rPr>
              <a:t>结点的结点链表要更新</a:t>
            </a:r>
            <a:r>
              <a:rPr lang="zh-CN" altLang="en-US" sz="2000" dirty="0" smtClean="0">
                <a:solidFill>
                  <a:srgbClr val="444444"/>
                </a:solidFill>
                <a:latin typeface="+mn-ea"/>
                <a:ea typeface="+mn-ea"/>
              </a:rPr>
              <a:t>。</a:t>
            </a:r>
            <a:endParaRPr lang="en-US" altLang="zh-CN" sz="2000" dirty="0" smtClean="0">
              <a:solidFill>
                <a:srgbClr val="444444"/>
              </a:solidFill>
              <a:latin typeface="+mn-ea"/>
              <a:ea typeface="+mn-ea"/>
            </a:endParaRPr>
          </a:p>
          <a:p>
            <a:endParaRPr lang="en-US" altLang="zh-CN" sz="2000" dirty="0" smtClean="0">
              <a:solidFill>
                <a:srgbClr val="444444"/>
              </a:solidFill>
              <a:latin typeface="+mn-ea"/>
              <a:ea typeface="+mn-ea"/>
            </a:endParaRPr>
          </a:p>
          <a:p>
            <a:r>
              <a:rPr lang="zh-CN" altLang="en-US" sz="2000" dirty="0">
                <a:solidFill>
                  <a:srgbClr val="444444"/>
                </a:solidFill>
                <a:latin typeface="+mn-ea"/>
                <a:ea typeface="+mn-ea"/>
              </a:rPr>
              <a:t>用同样的办法可以更新后面 </a:t>
            </a:r>
            <a:r>
              <a:rPr lang="en-US" altLang="zh-CN" sz="2000" dirty="0">
                <a:solidFill>
                  <a:srgbClr val="444444"/>
                </a:solidFill>
                <a:latin typeface="+mn-ea"/>
                <a:ea typeface="+mn-ea"/>
              </a:rPr>
              <a:t>8 </a:t>
            </a:r>
            <a:r>
              <a:rPr lang="zh-CN" altLang="en-US" sz="2000" dirty="0">
                <a:solidFill>
                  <a:srgbClr val="444444"/>
                </a:solidFill>
                <a:latin typeface="+mn-ea"/>
                <a:ea typeface="+mn-ea"/>
              </a:rPr>
              <a:t>条数据，最后构成的 </a:t>
            </a:r>
            <a:r>
              <a:rPr lang="en-US" altLang="zh-CN" sz="2000" dirty="0">
                <a:solidFill>
                  <a:srgbClr val="444444"/>
                </a:solidFill>
                <a:latin typeface="+mn-ea"/>
                <a:ea typeface="+mn-ea"/>
              </a:rPr>
              <a:t>FP-Tree</a:t>
            </a:r>
            <a:endParaRPr lang="zh-CN" altLang="en-US" sz="2000" dirty="0">
              <a:solidFill>
                <a:srgbClr val="444444"/>
              </a:solidFill>
              <a:latin typeface="+mn-ea"/>
              <a:ea typeface="+mn-ea"/>
            </a:endParaRPr>
          </a:p>
          <a:p>
            <a:endParaRPr lang="zh-CN" altLang="en-US" sz="2000" dirty="0">
              <a:latin typeface="+mn-ea"/>
              <a:ea typeface="+mn-ea"/>
            </a:endParaRPr>
          </a:p>
        </p:txBody>
      </p:sp>
      <mc:AlternateContent xmlns:mc="http://schemas.openxmlformats.org/markup-compatibility/2006" xmlns:p14="http://schemas.microsoft.com/office/powerpoint/2010/main">
        <mc:Choice Requires="p14">
          <p:contentPart p14:bwMode="auto" r:id="rId3">
            <p14:nvContentPartPr>
              <p14:cNvPr id="3" name="墨迹 2"/>
              <p14:cNvContentPartPr/>
              <p14:nvPr/>
            </p14:nvContentPartPr>
            <p14:xfrm>
              <a:off x="6108840" y="4502160"/>
              <a:ext cx="360" cy="360"/>
            </p14:xfrm>
          </p:contentPart>
        </mc:Choice>
        <mc:Fallback xmlns="">
          <p:pic>
            <p:nvPicPr>
              <p:cNvPr id="3" name="墨迹 2"/>
              <p:cNvPicPr/>
              <p:nvPr/>
            </p:nvPicPr>
            <p:blipFill>
              <a:blip r:embed="rId4"/>
              <a:stretch>
                <a:fillRect/>
              </a:stretch>
            </p:blipFill>
            <p:spPr>
              <a:xfrm>
                <a:off x="6099480" y="4492800"/>
                <a:ext cx="19080" cy="19080"/>
              </a:xfrm>
              <a:prstGeom prst="rect">
                <a:avLst/>
              </a:prstGeom>
            </p:spPr>
          </p:pic>
        </mc:Fallback>
      </mc:AlternateContent>
    </p:spTree>
    <p:extLst>
      <p:ext uri="{BB962C8B-B14F-4D97-AF65-F5344CB8AC3E}">
        <p14:creationId xmlns:p14="http://schemas.microsoft.com/office/powerpoint/2010/main" val="1904029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2" name="内容占位符 1"/>
          <p:cNvSpPr>
            <a:spLocks noGrp="1"/>
          </p:cNvSpPr>
          <p:nvPr>
            <p:ph idx="1"/>
          </p:nvPr>
        </p:nvSpPr>
        <p:spPr>
          <a:xfrm>
            <a:off x="1055440" y="1335538"/>
            <a:ext cx="9601200" cy="3581400"/>
          </a:xfrm>
        </p:spPr>
        <p:txBody>
          <a:bodyPr>
            <a:normAutofit fontScale="77500" lnSpcReduction="20000"/>
          </a:bodyPr>
          <a:lstStyle/>
          <a:p>
            <a:r>
              <a:rPr lang="en-US" altLang="zh-CN" b="1" dirty="0"/>
              <a:t>FP-Tree </a:t>
            </a:r>
            <a:r>
              <a:rPr lang="zh-CN" altLang="en-US" b="1" dirty="0"/>
              <a:t>的</a:t>
            </a:r>
            <a:r>
              <a:rPr lang="zh-CN" altLang="en-US" b="1" dirty="0" smtClean="0"/>
              <a:t>挖掘</a:t>
            </a:r>
            <a:endParaRPr lang="en-US" altLang="zh-CN" b="1" dirty="0" smtClean="0"/>
          </a:p>
          <a:p>
            <a:pPr marL="0" indent="0">
              <a:buNone/>
            </a:pPr>
            <a:r>
              <a:rPr lang="zh-CN" altLang="en-US" dirty="0"/>
              <a:t>基于 </a:t>
            </a:r>
            <a:r>
              <a:rPr lang="en-US" altLang="zh-CN" dirty="0"/>
              <a:t>FP-Tree</a:t>
            </a:r>
            <a:r>
              <a:rPr lang="zh-CN" altLang="en-US" dirty="0"/>
              <a:t>、项头表及结点链表，首先要从项头表的底部项依次向上挖掘。对于项头表对应于 </a:t>
            </a:r>
            <a:r>
              <a:rPr lang="en-US" altLang="zh-CN" dirty="0"/>
              <a:t>FP-Tree </a:t>
            </a:r>
            <a:r>
              <a:rPr lang="zh-CN" altLang="en-US" dirty="0"/>
              <a:t>的每一项，要找到它的条件模式基。</a:t>
            </a:r>
            <a:endParaRPr lang="zh-CN" altLang="en-US" b="1" dirty="0" smtClean="0"/>
          </a:p>
          <a:p>
            <a:pPr marL="0" indent="0">
              <a:buNone/>
            </a:pPr>
            <a:r>
              <a:rPr lang="zh-CN" altLang="en-US" dirty="0"/>
              <a:t>条件模式基是指以要挖掘的结点作为叶子结点所对应的 </a:t>
            </a:r>
            <a:r>
              <a:rPr lang="en-US" altLang="zh-CN" dirty="0"/>
              <a:t>FP </a:t>
            </a:r>
            <a:r>
              <a:rPr lang="zh-CN" altLang="en-US" dirty="0"/>
              <a:t>子树。得到这个 </a:t>
            </a:r>
            <a:r>
              <a:rPr lang="en-US" altLang="zh-CN" dirty="0"/>
              <a:t>FP </a:t>
            </a:r>
            <a:r>
              <a:rPr lang="zh-CN" altLang="en-US" dirty="0"/>
              <a:t>子树，将子树中每个结点的计数设置为叶子结点的计数，并删除计数低于支持度的结点。基于这个条件模式基</a:t>
            </a:r>
            <a:r>
              <a:rPr lang="en-US" altLang="zh-CN" dirty="0"/>
              <a:t>,</a:t>
            </a:r>
            <a:r>
              <a:rPr lang="zh-CN" altLang="en-US" dirty="0"/>
              <a:t>就可以递归挖掘得到频繁项集了。</a:t>
            </a:r>
            <a:br>
              <a:rPr lang="zh-CN" altLang="en-US" dirty="0"/>
            </a:br>
            <a:r>
              <a:rPr lang="zh-CN" altLang="en-US" dirty="0"/>
              <a:t/>
            </a:r>
            <a:br>
              <a:rPr lang="zh-CN" altLang="en-US" dirty="0"/>
            </a:br>
            <a:r>
              <a:rPr lang="zh-CN" altLang="en-US" dirty="0"/>
              <a:t>还是以上面的例子来进行讲解。先从最底部的 </a:t>
            </a:r>
            <a:r>
              <a:rPr lang="en-US" altLang="zh-CN" dirty="0"/>
              <a:t>F </a:t>
            </a:r>
            <a:r>
              <a:rPr lang="zh-CN" altLang="en-US" dirty="0"/>
              <a:t>结点开始，寻找 </a:t>
            </a:r>
            <a:r>
              <a:rPr lang="en-US" altLang="zh-CN" dirty="0"/>
              <a:t>F </a:t>
            </a:r>
            <a:r>
              <a:rPr lang="zh-CN" altLang="en-US" dirty="0"/>
              <a:t>结点的条件模式基，由于 </a:t>
            </a:r>
            <a:r>
              <a:rPr lang="en-US" altLang="zh-CN" dirty="0"/>
              <a:t>F </a:t>
            </a:r>
            <a:r>
              <a:rPr lang="zh-CN" altLang="en-US" dirty="0"/>
              <a:t>在 </a:t>
            </a:r>
            <a:r>
              <a:rPr lang="en-US" altLang="zh-CN" dirty="0"/>
              <a:t>FP-Tree </a:t>
            </a:r>
            <a:r>
              <a:rPr lang="zh-CN" altLang="en-US" dirty="0"/>
              <a:t>中只有一个结点，因此候选就只有图 </a:t>
            </a:r>
            <a:r>
              <a:rPr lang="en-US" altLang="zh-CN" dirty="0" smtClean="0"/>
              <a:t>5</a:t>
            </a:r>
            <a:r>
              <a:rPr lang="zh-CN" altLang="en-US" dirty="0" smtClean="0"/>
              <a:t>左边</a:t>
            </a:r>
            <a:r>
              <a:rPr lang="zh-CN" altLang="en-US" dirty="0"/>
              <a:t>所示的一条路径，对应 </a:t>
            </a:r>
            <a:r>
              <a:rPr lang="en-US" altLang="zh-CN" dirty="0"/>
              <a:t>{A:8,C:8,E:6,B:2,F:2}</a:t>
            </a:r>
            <a:r>
              <a:rPr lang="zh-CN" altLang="en-US" dirty="0"/>
              <a:t>。接着将所有的祖先结点计数设置为叶子结点的计数，即 </a:t>
            </a:r>
            <a:r>
              <a:rPr lang="en-US" altLang="zh-CN" dirty="0"/>
              <a:t>FP </a:t>
            </a:r>
            <a:r>
              <a:rPr lang="zh-CN" altLang="en-US" dirty="0"/>
              <a:t>子树变成 </a:t>
            </a:r>
            <a:r>
              <a:rPr lang="en-US" altLang="zh-CN" dirty="0"/>
              <a:t>{A:2,C:2,E:2,B:2,F:2}</a:t>
            </a:r>
            <a:r>
              <a:rPr lang="zh-CN" altLang="en-US" dirty="0"/>
              <a:t>。</a:t>
            </a:r>
            <a:br>
              <a:rPr lang="zh-CN" altLang="en-US" dirty="0"/>
            </a:br>
            <a:r>
              <a:rPr lang="zh-CN" altLang="en-US" dirty="0"/>
              <a:t/>
            </a:r>
            <a:br>
              <a:rPr lang="zh-CN" altLang="en-US" dirty="0"/>
            </a:br>
            <a:r>
              <a:rPr lang="zh-CN" altLang="en-US" dirty="0"/>
              <a:t>条件模式基可以不写叶子结点，因此最终的 </a:t>
            </a:r>
            <a:r>
              <a:rPr lang="en-US" altLang="zh-CN" dirty="0"/>
              <a:t>F </a:t>
            </a:r>
            <a:r>
              <a:rPr lang="zh-CN" altLang="en-US" dirty="0"/>
              <a:t>的条件模式基如图 </a:t>
            </a:r>
            <a:r>
              <a:rPr lang="en-US" altLang="zh-CN" dirty="0"/>
              <a:t>5 </a:t>
            </a:r>
            <a:r>
              <a:rPr lang="zh-CN" altLang="en-US" dirty="0"/>
              <a:t>右边所示。</a:t>
            </a:r>
            <a:br>
              <a:rPr lang="zh-CN" altLang="en-US" dirty="0"/>
            </a:br>
            <a:r>
              <a:rPr lang="zh-CN" altLang="en-US" dirty="0"/>
              <a:t/>
            </a:r>
            <a:br>
              <a:rPr lang="zh-CN" altLang="en-US" dirty="0"/>
            </a:br>
            <a:r>
              <a:rPr lang="zh-CN" altLang="en-US" dirty="0"/>
              <a:t>基于条件模式基，很容易得到 </a:t>
            </a:r>
            <a:r>
              <a:rPr lang="en-US" altLang="zh-CN" dirty="0"/>
              <a:t>F </a:t>
            </a:r>
            <a:r>
              <a:rPr lang="zh-CN" altLang="en-US" dirty="0"/>
              <a:t>的频繁 </a:t>
            </a:r>
            <a:r>
              <a:rPr lang="en-US" altLang="zh-CN" dirty="0"/>
              <a:t>2-</a:t>
            </a:r>
            <a:r>
              <a:rPr lang="zh-CN" altLang="en-US" dirty="0"/>
              <a:t>项集为 </a:t>
            </a:r>
            <a:r>
              <a:rPr lang="en-US" altLang="zh-CN" dirty="0"/>
              <a:t>{A:2,F:2},{C:2,F:2},{E:2,F:2}, {B:2,F:2}</a:t>
            </a:r>
            <a:r>
              <a:rPr lang="zh-CN" altLang="en-US" dirty="0"/>
              <a:t>。递归合并 </a:t>
            </a:r>
            <a:r>
              <a:rPr lang="en-US" altLang="zh-CN" dirty="0"/>
              <a:t>2—</a:t>
            </a:r>
            <a:r>
              <a:rPr lang="zh-CN" altLang="en-US" dirty="0"/>
              <a:t>项集，可得到频繁 </a:t>
            </a:r>
            <a:r>
              <a:rPr lang="en-US" altLang="zh-CN" dirty="0"/>
              <a:t>3—</a:t>
            </a:r>
            <a:r>
              <a:rPr lang="zh-CN" altLang="en-US" dirty="0"/>
              <a:t>项集为</a:t>
            </a:r>
            <a:r>
              <a:rPr lang="en-US" altLang="zh-CN" dirty="0"/>
              <a:t>{A:2,C:2,F:2}, {A:2,E:2,F:2}, {A:2,B:2,F:2}, {C:2,E:2, F:2}, {C:2,B2, F:2}, {E:2,B2, F:2}</a:t>
            </a:r>
            <a:r>
              <a:rPr lang="zh-CN" altLang="en-US" dirty="0"/>
              <a:t>。递归合并 </a:t>
            </a:r>
            <a:r>
              <a:rPr lang="en-US" altLang="zh-CN" dirty="0"/>
              <a:t>3-</a:t>
            </a:r>
            <a:r>
              <a:rPr lang="zh-CN" altLang="en-US" dirty="0"/>
              <a:t>项集，可得到频繁 </a:t>
            </a:r>
            <a:r>
              <a:rPr lang="en-US" altLang="zh-CN" dirty="0"/>
              <a:t>4—</a:t>
            </a:r>
            <a:r>
              <a:rPr lang="zh-CN" altLang="en-US" dirty="0"/>
              <a:t>项集为</a:t>
            </a:r>
            <a:r>
              <a:rPr lang="en-US" altLang="zh-CN" dirty="0"/>
              <a:t>{A:2,C:2,E:2,F:2}</a:t>
            </a:r>
            <a:r>
              <a:rPr lang="zh-CN" altLang="en-US" dirty="0"/>
              <a:t>，</a:t>
            </a:r>
            <a:r>
              <a:rPr lang="en-US" altLang="zh-CN" dirty="0"/>
              <a:t>{A:2,C:2,B2,F:2}, {C:2,E:2,B2,F:2}</a:t>
            </a:r>
            <a:r>
              <a:rPr lang="zh-CN" altLang="en-US" dirty="0"/>
              <a:t>。一直递归下去，得到最大的频繁项集为频繁 </a:t>
            </a:r>
            <a:r>
              <a:rPr lang="en-US" altLang="zh-CN" dirty="0"/>
              <a:t>5-</a:t>
            </a:r>
            <a:r>
              <a:rPr lang="zh-CN" altLang="en-US" dirty="0"/>
              <a:t>项集，为 </a:t>
            </a:r>
            <a:r>
              <a:rPr lang="en-US" altLang="zh-CN" dirty="0"/>
              <a:t>{A:2,C:2,E:2,B2,F:2}</a:t>
            </a:r>
            <a:r>
              <a:rPr lang="zh-CN" altLang="en-US" dirty="0"/>
              <a:t>。</a:t>
            </a:r>
            <a:endParaRPr kumimoji="1" lang="zh-CN" altLang="en-US" dirty="0"/>
          </a:p>
        </p:txBody>
      </p:sp>
      <p:pic>
        <p:nvPicPr>
          <p:cNvPr id="4" name="图片 3"/>
          <p:cNvPicPr>
            <a:picLocks noChangeAspect="1"/>
          </p:cNvPicPr>
          <p:nvPr/>
        </p:nvPicPr>
        <p:blipFill>
          <a:blip r:embed="rId2"/>
          <a:stretch>
            <a:fillRect/>
          </a:stretch>
        </p:blipFill>
        <p:spPr>
          <a:xfrm>
            <a:off x="3287688" y="4746941"/>
            <a:ext cx="4708401" cy="2085539"/>
          </a:xfrm>
          <a:prstGeom prst="rect">
            <a:avLst/>
          </a:prstGeom>
        </p:spPr>
      </p:pic>
    </p:spTree>
    <p:extLst>
      <p:ext uri="{BB962C8B-B14F-4D97-AF65-F5344CB8AC3E}">
        <p14:creationId xmlns:p14="http://schemas.microsoft.com/office/powerpoint/2010/main" val="15506828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关联分析</a:t>
            </a:r>
            <a:r>
              <a:rPr lang="en-US" altLang="zh-CN" sz="4000" dirty="0" smtClean="0"/>
              <a:t>——</a:t>
            </a:r>
            <a:r>
              <a:rPr lang="en-US" altLang="zh-CN" sz="4000" dirty="0"/>
              <a:t>FP-Tree</a:t>
            </a:r>
            <a:r>
              <a:rPr lang="zh-CN" altLang="zh-CN" sz="4000" dirty="0"/>
              <a:t>算法 </a:t>
            </a:r>
            <a:endParaRPr lang="en-US" altLang="zh-CN" dirty="0"/>
          </a:p>
        </p:txBody>
      </p:sp>
      <p:sp>
        <p:nvSpPr>
          <p:cNvPr id="4" name="矩形 3"/>
          <p:cNvSpPr/>
          <p:nvPr/>
        </p:nvSpPr>
        <p:spPr>
          <a:xfrm>
            <a:off x="1055440" y="1428750"/>
            <a:ext cx="10369152" cy="3139321"/>
          </a:xfrm>
          <a:prstGeom prst="rect">
            <a:avLst/>
          </a:prstGeom>
        </p:spPr>
        <p:txBody>
          <a:bodyPr wrap="square">
            <a:spAutoFit/>
          </a:bodyPr>
          <a:lstStyle/>
          <a:p>
            <a:r>
              <a:rPr lang="en-US" altLang="zh-CN" dirty="0">
                <a:solidFill>
                  <a:srgbClr val="444444"/>
                </a:solidFill>
                <a:latin typeface="+mn-ea"/>
                <a:ea typeface="+mn-ea"/>
              </a:rPr>
              <a:t>F </a:t>
            </a:r>
            <a:r>
              <a:rPr lang="zh-CN" altLang="en-US" dirty="0">
                <a:solidFill>
                  <a:srgbClr val="444444"/>
                </a:solidFill>
                <a:latin typeface="+mn-ea"/>
                <a:ea typeface="+mn-ea"/>
              </a:rPr>
              <a:t>结点挖掘完后，可以开始挖掘 </a:t>
            </a:r>
            <a:r>
              <a:rPr lang="en-US" altLang="zh-CN" dirty="0">
                <a:solidFill>
                  <a:srgbClr val="444444"/>
                </a:solidFill>
                <a:latin typeface="+mn-ea"/>
                <a:ea typeface="+mn-ea"/>
              </a:rPr>
              <a:t>D </a:t>
            </a:r>
            <a:r>
              <a:rPr lang="zh-CN" altLang="en-US" dirty="0">
                <a:solidFill>
                  <a:srgbClr val="444444"/>
                </a:solidFill>
                <a:latin typeface="+mn-ea"/>
                <a:ea typeface="+mn-ea"/>
              </a:rPr>
              <a:t>结点。</a:t>
            </a:r>
            <a:r>
              <a:rPr lang="en-US" altLang="zh-CN" dirty="0">
                <a:solidFill>
                  <a:srgbClr val="444444"/>
                </a:solidFill>
                <a:latin typeface="+mn-ea"/>
                <a:ea typeface="+mn-ea"/>
              </a:rPr>
              <a:t>D </a:t>
            </a:r>
            <a:r>
              <a:rPr lang="zh-CN" altLang="en-US" dirty="0">
                <a:solidFill>
                  <a:srgbClr val="444444"/>
                </a:solidFill>
                <a:latin typeface="+mn-ea"/>
                <a:ea typeface="+mn-ea"/>
              </a:rPr>
              <a:t>结点比 </a:t>
            </a:r>
            <a:r>
              <a:rPr lang="en-US" altLang="zh-CN" dirty="0">
                <a:solidFill>
                  <a:srgbClr val="444444"/>
                </a:solidFill>
                <a:latin typeface="+mn-ea"/>
                <a:ea typeface="+mn-ea"/>
              </a:rPr>
              <a:t>F </a:t>
            </a:r>
            <a:r>
              <a:rPr lang="zh-CN" altLang="en-US" dirty="0">
                <a:solidFill>
                  <a:srgbClr val="444444"/>
                </a:solidFill>
                <a:latin typeface="+mn-ea"/>
                <a:ea typeface="+mn-ea"/>
              </a:rPr>
              <a:t>结点复杂一些，因为它有两个叶子结点，因此首先得到的 </a:t>
            </a:r>
            <a:r>
              <a:rPr lang="en-US" altLang="zh-CN" dirty="0">
                <a:solidFill>
                  <a:srgbClr val="444444"/>
                </a:solidFill>
                <a:latin typeface="+mn-ea"/>
                <a:ea typeface="+mn-ea"/>
              </a:rPr>
              <a:t>FP </a:t>
            </a:r>
            <a:r>
              <a:rPr lang="zh-CN" altLang="en-US" dirty="0">
                <a:solidFill>
                  <a:srgbClr val="444444"/>
                </a:solidFill>
                <a:latin typeface="+mn-ea"/>
                <a:ea typeface="+mn-ea"/>
              </a:rPr>
              <a:t>子树如图 </a:t>
            </a:r>
            <a:r>
              <a:rPr lang="zh-CN" altLang="en-US" dirty="0" smtClean="0">
                <a:solidFill>
                  <a:srgbClr val="444444"/>
                </a:solidFill>
                <a:latin typeface="+mn-ea"/>
                <a:ea typeface="+mn-ea"/>
              </a:rPr>
              <a:t>左边</a:t>
            </a:r>
            <a:r>
              <a:rPr lang="zh-CN" altLang="en-US" dirty="0">
                <a:solidFill>
                  <a:srgbClr val="444444"/>
                </a:solidFill>
                <a:latin typeface="+mn-ea"/>
                <a:ea typeface="+mn-ea"/>
              </a:rPr>
              <a:t>所示</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接着将所有的祖先结点计数设置为叶子结点的计数，即变成 </a:t>
            </a:r>
            <a:r>
              <a:rPr lang="en-US" altLang="zh-CN" dirty="0">
                <a:solidFill>
                  <a:srgbClr val="444444"/>
                </a:solidFill>
                <a:latin typeface="+mn-ea"/>
                <a:ea typeface="+mn-ea"/>
              </a:rPr>
              <a:t>{A:2,C:2,E:1 G:1,D:1,D:1}</a:t>
            </a:r>
            <a:r>
              <a:rPr lang="zh-CN" altLang="en-US" dirty="0">
                <a:solidFill>
                  <a:srgbClr val="444444"/>
                </a:solidFill>
                <a:latin typeface="+mn-ea"/>
                <a:ea typeface="+mn-ea"/>
              </a:rPr>
              <a:t>。此时，</a:t>
            </a:r>
            <a:r>
              <a:rPr lang="en-US" altLang="zh-CN" dirty="0">
                <a:solidFill>
                  <a:srgbClr val="444444"/>
                </a:solidFill>
                <a:latin typeface="+mn-ea"/>
                <a:ea typeface="+mn-ea"/>
              </a:rPr>
              <a:t>E </a:t>
            </a:r>
            <a:r>
              <a:rPr lang="zh-CN" altLang="en-US" dirty="0">
                <a:solidFill>
                  <a:srgbClr val="444444"/>
                </a:solidFill>
                <a:latin typeface="+mn-ea"/>
                <a:ea typeface="+mn-ea"/>
              </a:rPr>
              <a:t>结点和 </a:t>
            </a:r>
            <a:r>
              <a:rPr lang="en-US" altLang="zh-CN" dirty="0">
                <a:solidFill>
                  <a:srgbClr val="444444"/>
                </a:solidFill>
                <a:latin typeface="+mn-ea"/>
                <a:ea typeface="+mn-ea"/>
              </a:rPr>
              <a:t>G </a:t>
            </a:r>
            <a:r>
              <a:rPr lang="zh-CN" altLang="en-US" dirty="0">
                <a:solidFill>
                  <a:srgbClr val="444444"/>
                </a:solidFill>
                <a:latin typeface="+mn-ea"/>
                <a:ea typeface="+mn-ea"/>
              </a:rPr>
              <a:t>结点由于在条件模式基里面的支持度低于阈值，所以被删除，最终，去除了低支持度结点和叶子结点后的 </a:t>
            </a:r>
            <a:r>
              <a:rPr lang="en-US" altLang="zh-CN" dirty="0">
                <a:solidFill>
                  <a:srgbClr val="444444"/>
                </a:solidFill>
                <a:latin typeface="+mn-ea"/>
                <a:ea typeface="+mn-ea"/>
              </a:rPr>
              <a:t>D </a:t>
            </a:r>
            <a:r>
              <a:rPr lang="zh-CN" altLang="en-US" dirty="0">
                <a:solidFill>
                  <a:srgbClr val="444444"/>
                </a:solidFill>
                <a:latin typeface="+mn-ea"/>
                <a:ea typeface="+mn-ea"/>
              </a:rPr>
              <a:t>结点的条件模式基为 </a:t>
            </a:r>
            <a:r>
              <a:rPr lang="en-US" altLang="zh-CN" dirty="0">
                <a:solidFill>
                  <a:srgbClr val="444444"/>
                </a:solidFill>
                <a:latin typeface="+mn-ea"/>
                <a:ea typeface="+mn-ea"/>
              </a:rPr>
              <a:t>{A:2,C:2}</a:t>
            </a:r>
            <a:r>
              <a:rPr lang="zh-CN" altLang="en-US" dirty="0">
                <a:solidFill>
                  <a:srgbClr val="444444"/>
                </a:solidFill>
                <a:latin typeface="+mn-ea"/>
                <a:ea typeface="+mn-ea"/>
              </a:rPr>
              <a:t>。通过它，可以很容易得到 </a:t>
            </a:r>
            <a:r>
              <a:rPr lang="en-US" altLang="zh-CN" dirty="0">
                <a:solidFill>
                  <a:srgbClr val="444444"/>
                </a:solidFill>
                <a:latin typeface="+mn-ea"/>
                <a:ea typeface="+mn-ea"/>
              </a:rPr>
              <a:t>D </a:t>
            </a:r>
            <a:r>
              <a:rPr lang="zh-CN" altLang="en-US" dirty="0">
                <a:solidFill>
                  <a:srgbClr val="444444"/>
                </a:solidFill>
                <a:latin typeface="+mn-ea"/>
                <a:ea typeface="+mn-ea"/>
              </a:rPr>
              <a:t>结点的频繁 </a:t>
            </a:r>
            <a:r>
              <a:rPr lang="en-US" altLang="zh-CN" dirty="0">
                <a:solidFill>
                  <a:srgbClr val="444444"/>
                </a:solidFill>
                <a:latin typeface="+mn-ea"/>
                <a:ea typeface="+mn-ea"/>
              </a:rPr>
              <a:t>2-</a:t>
            </a:r>
            <a:r>
              <a:rPr lang="zh-CN" altLang="en-US" dirty="0">
                <a:solidFill>
                  <a:srgbClr val="444444"/>
                </a:solidFill>
                <a:latin typeface="+mn-ea"/>
                <a:ea typeface="+mn-ea"/>
              </a:rPr>
              <a:t>项集为 </a:t>
            </a:r>
            <a:r>
              <a:rPr lang="en-US" altLang="zh-CN" dirty="0">
                <a:solidFill>
                  <a:srgbClr val="444444"/>
                </a:solidFill>
                <a:latin typeface="+mn-ea"/>
                <a:ea typeface="+mn-ea"/>
              </a:rPr>
              <a:t>{A:2,D:2}</a:t>
            </a:r>
            <a:r>
              <a:rPr lang="zh-CN" altLang="en-US" dirty="0">
                <a:solidFill>
                  <a:srgbClr val="444444"/>
                </a:solidFill>
                <a:latin typeface="+mn-ea"/>
                <a:ea typeface="+mn-ea"/>
              </a:rPr>
              <a:t>，</a:t>
            </a:r>
            <a:r>
              <a:rPr lang="en-US" altLang="zh-CN" dirty="0">
                <a:solidFill>
                  <a:srgbClr val="444444"/>
                </a:solidFill>
                <a:latin typeface="+mn-ea"/>
                <a:ea typeface="+mn-ea"/>
              </a:rPr>
              <a:t>{C:2,D:2}</a:t>
            </a:r>
            <a:r>
              <a:rPr lang="zh-CN" altLang="en-US" dirty="0">
                <a:solidFill>
                  <a:srgbClr val="444444"/>
                </a:solidFill>
                <a:latin typeface="+mn-ea"/>
                <a:ea typeface="+mn-ea"/>
              </a:rPr>
              <a:t>。递归合并 </a:t>
            </a:r>
            <a:r>
              <a:rPr lang="en-US" altLang="zh-CN" dirty="0">
                <a:solidFill>
                  <a:srgbClr val="444444"/>
                </a:solidFill>
                <a:latin typeface="+mn-ea"/>
                <a:ea typeface="+mn-ea"/>
              </a:rPr>
              <a:t>2-</a:t>
            </a:r>
            <a:r>
              <a:rPr lang="zh-CN" altLang="en-US" dirty="0">
                <a:solidFill>
                  <a:srgbClr val="444444"/>
                </a:solidFill>
                <a:latin typeface="+mn-ea"/>
                <a:ea typeface="+mn-ea"/>
              </a:rPr>
              <a:t>项集，可得到频繁 </a:t>
            </a:r>
            <a:r>
              <a:rPr lang="en-US" altLang="zh-CN" dirty="0">
                <a:solidFill>
                  <a:srgbClr val="444444"/>
                </a:solidFill>
                <a:latin typeface="+mn-ea"/>
                <a:ea typeface="+mn-ea"/>
              </a:rPr>
              <a:t>3-</a:t>
            </a:r>
            <a:r>
              <a:rPr lang="zh-CN" altLang="en-US" dirty="0">
                <a:solidFill>
                  <a:srgbClr val="444444"/>
                </a:solidFill>
                <a:latin typeface="+mn-ea"/>
                <a:ea typeface="+mn-ea"/>
              </a:rPr>
              <a:t>项集为 </a:t>
            </a:r>
            <a:r>
              <a:rPr lang="en-US" altLang="zh-CN" dirty="0">
                <a:solidFill>
                  <a:srgbClr val="444444"/>
                </a:solidFill>
                <a:latin typeface="+mn-ea"/>
                <a:ea typeface="+mn-ea"/>
              </a:rPr>
              <a:t>{A:2,C:2,D:2}</a:t>
            </a:r>
            <a:r>
              <a:rPr lang="zh-CN" altLang="en-US" dirty="0">
                <a:solidFill>
                  <a:srgbClr val="444444"/>
                </a:solidFill>
                <a:latin typeface="+mn-ea"/>
                <a:ea typeface="+mn-ea"/>
              </a:rPr>
              <a:t>。</a:t>
            </a:r>
            <a:r>
              <a:rPr lang="en-US" altLang="zh-CN" dirty="0">
                <a:solidFill>
                  <a:srgbClr val="444444"/>
                </a:solidFill>
                <a:latin typeface="+mn-ea"/>
                <a:ea typeface="+mn-ea"/>
              </a:rPr>
              <a:t>D </a:t>
            </a:r>
            <a:r>
              <a:rPr lang="zh-CN" altLang="en-US" dirty="0">
                <a:solidFill>
                  <a:srgbClr val="444444"/>
                </a:solidFill>
                <a:latin typeface="+mn-ea"/>
                <a:ea typeface="+mn-ea"/>
              </a:rPr>
              <a:t>结点对应的最大的频繁项集为频繁 </a:t>
            </a:r>
            <a:r>
              <a:rPr lang="en-US" altLang="zh-CN" dirty="0">
                <a:solidFill>
                  <a:srgbClr val="444444"/>
                </a:solidFill>
                <a:latin typeface="+mn-ea"/>
                <a:ea typeface="+mn-ea"/>
              </a:rPr>
              <a:t>3_</a:t>
            </a:r>
            <a:r>
              <a:rPr lang="zh-CN" altLang="en-US" dirty="0">
                <a:solidFill>
                  <a:srgbClr val="444444"/>
                </a:solidFill>
                <a:latin typeface="+mn-ea"/>
                <a:ea typeface="+mn-ea"/>
              </a:rPr>
              <a:t>项集</a:t>
            </a:r>
            <a:r>
              <a:rPr lang="zh-CN" altLang="en-US" dirty="0" smtClean="0">
                <a:solidFill>
                  <a:srgbClr val="444444"/>
                </a:solidFill>
                <a:latin typeface="+mn-ea"/>
                <a:ea typeface="+mn-ea"/>
              </a:rPr>
              <a:t>。</a:t>
            </a:r>
            <a:r>
              <a:rPr lang="zh-CN" altLang="en-US" dirty="0">
                <a:latin typeface="+mn-ea"/>
                <a:ea typeface="+mn-ea"/>
              </a:rPr>
              <a:t/>
            </a:r>
            <a:br>
              <a:rPr lang="zh-CN" altLang="en-US" dirty="0">
                <a:latin typeface="+mn-ea"/>
                <a:ea typeface="+mn-ea"/>
              </a:rPr>
            </a:br>
            <a:r>
              <a:rPr lang="zh-CN" altLang="en-US" dirty="0">
                <a:solidFill>
                  <a:srgbClr val="444444"/>
                </a:solidFill>
                <a:latin typeface="+mn-ea"/>
                <a:ea typeface="+mn-ea"/>
              </a:rPr>
              <a:t>用同样的方法可以递归挖掘到 </a:t>
            </a:r>
            <a:r>
              <a:rPr lang="en-US" altLang="zh-CN" dirty="0">
                <a:solidFill>
                  <a:srgbClr val="444444"/>
                </a:solidFill>
                <a:latin typeface="+mn-ea"/>
                <a:ea typeface="+mn-ea"/>
              </a:rPr>
              <a:t>B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4-</a:t>
            </a:r>
            <a:r>
              <a:rPr lang="zh-CN" altLang="en-US" dirty="0">
                <a:solidFill>
                  <a:srgbClr val="444444"/>
                </a:solidFill>
                <a:latin typeface="+mn-ea"/>
                <a:ea typeface="+mn-ea"/>
              </a:rPr>
              <a:t>项集 </a:t>
            </a:r>
            <a:r>
              <a:rPr lang="en-US" altLang="zh-CN" dirty="0">
                <a:solidFill>
                  <a:srgbClr val="444444"/>
                </a:solidFill>
                <a:latin typeface="+mn-ea"/>
                <a:ea typeface="+mn-ea"/>
              </a:rPr>
              <a:t>{A:2,C:2,E:2,B2}</a:t>
            </a:r>
            <a:r>
              <a:rPr lang="zh-CN" altLang="en-US" dirty="0">
                <a:solidFill>
                  <a:srgbClr val="444444"/>
                </a:solidFill>
                <a:latin typeface="+mn-ea"/>
                <a:ea typeface="+mn-ea"/>
              </a:rPr>
              <a:t>。继续挖掘，可以递归挖掘到 </a:t>
            </a:r>
            <a:r>
              <a:rPr lang="en-US" altLang="zh-CN" dirty="0">
                <a:solidFill>
                  <a:srgbClr val="444444"/>
                </a:solidFill>
                <a:latin typeface="+mn-ea"/>
                <a:ea typeface="+mn-ea"/>
              </a:rPr>
              <a:t>G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4-</a:t>
            </a:r>
            <a:r>
              <a:rPr lang="zh-CN" altLang="en-US" dirty="0">
                <a:solidFill>
                  <a:srgbClr val="444444"/>
                </a:solidFill>
                <a:latin typeface="+mn-ea"/>
                <a:ea typeface="+mn-ea"/>
              </a:rPr>
              <a:t>项集 </a:t>
            </a:r>
            <a:r>
              <a:rPr lang="en-US" altLang="zh-CN" dirty="0">
                <a:solidFill>
                  <a:srgbClr val="444444"/>
                </a:solidFill>
                <a:latin typeface="+mn-ea"/>
                <a:ea typeface="+mn-ea"/>
              </a:rPr>
              <a:t>{A:5,C:5,E:4,G:4}</a:t>
            </a:r>
            <a:r>
              <a:rPr lang="zh-CN" altLang="en-US" dirty="0">
                <a:solidFill>
                  <a:srgbClr val="444444"/>
                </a:solidFill>
                <a:latin typeface="+mn-ea"/>
                <a:ea typeface="+mn-ea"/>
              </a:rPr>
              <a:t>，</a:t>
            </a:r>
            <a:r>
              <a:rPr lang="en-US" altLang="zh-CN" dirty="0">
                <a:solidFill>
                  <a:srgbClr val="444444"/>
                </a:solidFill>
                <a:latin typeface="+mn-ea"/>
                <a:ea typeface="+mn-ea"/>
              </a:rPr>
              <a:t>E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3-</a:t>
            </a:r>
            <a:r>
              <a:rPr lang="zh-CN" altLang="en-US" dirty="0">
                <a:solidFill>
                  <a:srgbClr val="444444"/>
                </a:solidFill>
                <a:latin typeface="+mn-ea"/>
                <a:ea typeface="+mn-ea"/>
              </a:rPr>
              <a:t>项集 </a:t>
            </a:r>
            <a:r>
              <a:rPr lang="en-US" altLang="zh-CN" dirty="0">
                <a:solidFill>
                  <a:srgbClr val="444444"/>
                </a:solidFill>
                <a:latin typeface="+mn-ea"/>
                <a:ea typeface="+mn-ea"/>
              </a:rPr>
              <a:t>{A:6,C:6,E:6},C </a:t>
            </a:r>
            <a:r>
              <a:rPr lang="zh-CN" altLang="en-US" dirty="0">
                <a:solidFill>
                  <a:srgbClr val="444444"/>
                </a:solidFill>
                <a:latin typeface="+mn-ea"/>
                <a:ea typeface="+mn-ea"/>
              </a:rPr>
              <a:t>的最大频繁项集为频繁 </a:t>
            </a:r>
            <a:r>
              <a:rPr lang="en-US" altLang="zh-CN" dirty="0">
                <a:solidFill>
                  <a:srgbClr val="444444"/>
                </a:solidFill>
                <a:latin typeface="+mn-ea"/>
                <a:ea typeface="+mn-ea"/>
              </a:rPr>
              <a:t>2-</a:t>
            </a:r>
            <a:r>
              <a:rPr lang="zh-CN" altLang="en-US" dirty="0">
                <a:solidFill>
                  <a:srgbClr val="444444"/>
                </a:solidFill>
                <a:latin typeface="+mn-ea"/>
                <a:ea typeface="+mn-ea"/>
              </a:rPr>
              <a:t>项集</a:t>
            </a:r>
            <a:r>
              <a:rPr lang="en-US" altLang="zh-CN" dirty="0">
                <a:solidFill>
                  <a:srgbClr val="444444"/>
                </a:solidFill>
                <a:latin typeface="+mn-ea"/>
                <a:ea typeface="+mn-ea"/>
              </a:rPr>
              <a:t>{A:8,C:8}</a:t>
            </a:r>
            <a:r>
              <a:rPr lang="zh-CN" altLang="en-US" dirty="0">
                <a:solidFill>
                  <a:srgbClr val="444444"/>
                </a:solidFill>
                <a:latin typeface="+mn-ea"/>
                <a:ea typeface="+mn-ea"/>
              </a:rPr>
              <a:t>。由于 </a:t>
            </a:r>
            <a:r>
              <a:rPr lang="en-US" altLang="zh-CN" dirty="0">
                <a:solidFill>
                  <a:srgbClr val="444444"/>
                </a:solidFill>
                <a:latin typeface="+mn-ea"/>
                <a:ea typeface="+mn-ea"/>
              </a:rPr>
              <a:t>A </a:t>
            </a:r>
            <a:r>
              <a:rPr lang="zh-CN" altLang="en-US" dirty="0">
                <a:solidFill>
                  <a:srgbClr val="444444"/>
                </a:solidFill>
                <a:latin typeface="+mn-ea"/>
                <a:ea typeface="+mn-ea"/>
              </a:rPr>
              <a:t>的条件模式基为空，因此可以不用去挖掘了。</a:t>
            </a:r>
            <a:endParaRPr lang="zh-CN" altLang="en-US" dirty="0">
              <a:latin typeface="+mn-ea"/>
              <a:ea typeface="+mn-ea"/>
            </a:endParaRPr>
          </a:p>
        </p:txBody>
      </p:sp>
      <p:pic>
        <p:nvPicPr>
          <p:cNvPr id="5" name="图片 4"/>
          <p:cNvPicPr>
            <a:picLocks noChangeAspect="1"/>
          </p:cNvPicPr>
          <p:nvPr/>
        </p:nvPicPr>
        <p:blipFill>
          <a:blip r:embed="rId2"/>
          <a:stretch>
            <a:fillRect/>
          </a:stretch>
        </p:blipFill>
        <p:spPr>
          <a:xfrm>
            <a:off x="3557203" y="4336700"/>
            <a:ext cx="5365626" cy="2485951"/>
          </a:xfrm>
          <a:prstGeom prst="rect">
            <a:avLst/>
          </a:prstGeom>
        </p:spPr>
      </p:pic>
    </p:spTree>
    <p:extLst>
      <p:ext uri="{BB962C8B-B14F-4D97-AF65-F5344CB8AC3E}">
        <p14:creationId xmlns:p14="http://schemas.microsoft.com/office/powerpoint/2010/main" val="1491239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endParaRPr lang="en-US" altLang="zh-CN" sz="4000" dirty="0"/>
          </a:p>
        </p:txBody>
      </p:sp>
      <p:sp>
        <p:nvSpPr>
          <p:cNvPr id="2" name="内容占位符 1"/>
          <p:cNvSpPr>
            <a:spLocks noGrp="1"/>
          </p:cNvSpPr>
          <p:nvPr>
            <p:ph idx="1"/>
          </p:nvPr>
        </p:nvSpPr>
        <p:spPr/>
        <p:txBody>
          <a:bodyPr>
            <a:normAutofit/>
          </a:bodyPr>
          <a:lstStyle/>
          <a:p>
            <a:r>
              <a:rPr lang="zh-CN" altLang="zh-CN" sz="2400" dirty="0"/>
              <a:t>聚类分析是典型的无监督学习任务，训练样本的标签信息未知，通过对无标签样本的学习揭示数据内在性质及规律，这个规律通常是样本间相似性的规律。</a:t>
            </a:r>
            <a:endParaRPr lang="zh-CN" altLang="en-US" sz="2400" dirty="0"/>
          </a:p>
          <a:p>
            <a:r>
              <a:rPr lang="zh-CN" altLang="zh-CN" sz="2400" dirty="0"/>
              <a:t>聚类分析是把一组数据按照相似性和差异性分为几个类别，其目的是使得属于同一类别的数据间的相似性尽可能大，不同类别中的数据间的相似性尽可能小。</a:t>
            </a:r>
            <a:endParaRPr lang="zh-CN" altLang="en-US" sz="2400" dirty="0"/>
          </a:p>
          <a:p>
            <a:r>
              <a:rPr lang="zh-CN" altLang="zh-CN" sz="2400" dirty="0"/>
              <a:t>聚类试图将数据集样本划分若干个不相交子集，这样划分出的子集可能有一些潜在规律和语义信息，但是其规律是事先未知的，概念语义和潜在规律是得到类别后分析得到的 。 </a:t>
            </a:r>
            <a:endParaRPr kumimoji="1" lang="zh-CN" altLang="en-US" sz="6000" dirty="0"/>
          </a:p>
        </p:txBody>
      </p:sp>
    </p:spTree>
    <p:extLst>
      <p:ext uri="{BB962C8B-B14F-4D97-AF65-F5344CB8AC3E}">
        <p14:creationId xmlns:p14="http://schemas.microsoft.com/office/powerpoint/2010/main" val="5116859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en-US" altLang="zh-CN" sz="2400" dirty="0"/>
                  <a:t>K</a:t>
                </a:r>
                <a:r>
                  <a:rPr lang="zh-CN" altLang="zh-CN" sz="2400" dirty="0"/>
                  <a:t>均值聚类算法是最经典的聚类算法之一，基本思想就是给定样本集</a:t>
                </a:r>
                <a14:m>
                  <m:oMath xmlns:m="http://schemas.openxmlformats.org/officeDocument/2006/math">
                    <m:r>
                      <a:rPr lang="en-US" altLang="zh-CN" sz="2400" i="1">
                        <a:latin typeface="Cambria Math" panose="02040503050406030204" pitchFamily="18" charset="0"/>
                      </a:rPr>
                      <m:t>𝐷</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𝑚</m:t>
                        </m:r>
                      </m:sub>
                    </m:sSub>
                    <m:r>
                      <a:rPr lang="en-US" altLang="zh-CN" sz="2400" i="1">
                        <a:latin typeface="Cambria Math" panose="02040503050406030204" pitchFamily="18" charset="0"/>
                      </a:rPr>
                      <m:t>}</m:t>
                    </m:r>
                  </m:oMath>
                </a14:m>
                <a:r>
                  <a:rPr lang="zh-CN" altLang="zh-CN" sz="2400" dirty="0"/>
                  <a:t>，将样本划分得到</a:t>
                </a:r>
                <a:r>
                  <a:rPr lang="en-US" altLang="zh-CN" sz="2400" dirty="0"/>
                  <a:t>k</a:t>
                </a:r>
                <a:r>
                  <a:rPr lang="zh-CN" altLang="zh-CN" sz="2400" dirty="0"/>
                  <a:t>个簇 </a:t>
                </a:r>
                <a14:m>
                  <m:oMath xmlns:m="http://schemas.openxmlformats.org/officeDocument/2006/math">
                    <m:r>
                      <a:rPr lang="en-US" altLang="zh-CN" sz="2400" i="1">
                        <a:latin typeface="Cambria Math" panose="02040503050406030204" pitchFamily="18" charset="0"/>
                      </a:rPr>
                      <m:t>𝐶</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𝑘</m:t>
                        </m:r>
                      </m:sub>
                    </m:sSub>
                    <m:r>
                      <a:rPr lang="en-US" altLang="zh-CN" sz="2400" i="1">
                        <a:latin typeface="Cambria Math" panose="02040503050406030204" pitchFamily="18" charset="0"/>
                      </a:rPr>
                      <m:t>}</m:t>
                    </m:r>
                  </m:oMath>
                </a14:m>
                <a:r>
                  <a:rPr lang="zh-CN" altLang="zh-CN" sz="2400" dirty="0"/>
                  <a:t>，使得所有样本到其聚类中心</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oMath>
                </a14:m>
                <a:r>
                  <a:rPr lang="zh-CN" altLang="zh-CN" sz="2400" dirty="0"/>
                  <a:t>的距离和</a:t>
                </a:r>
                <a14:m>
                  <m:oMath xmlns:m="http://schemas.openxmlformats.org/officeDocument/2006/math">
                    <m:r>
                      <a:rPr lang="en-US" altLang="zh-CN" sz="2400" i="1">
                        <a:latin typeface="Cambria Math" panose="02040503050406030204" pitchFamily="18" charset="0"/>
                      </a:rPr>
                      <m:t>𝐸</m:t>
                    </m:r>
                  </m:oMath>
                </a14:m>
                <a:r>
                  <a:rPr lang="zh-CN" altLang="zh-CN" sz="2400" dirty="0"/>
                  <a:t>最小。形式化表示如下：</a:t>
                </a:r>
                <a:endParaRPr lang="zh-CN" altLang="en-US" sz="2400" dirty="0"/>
              </a:p>
              <a:p>
                <a:endParaRPr lang="zh-CN" altLang="en-US" sz="2400" dirty="0"/>
              </a:p>
              <a:p>
                <a:endParaRPr lang="zh-CN" altLang="en-US" sz="2400" dirty="0"/>
              </a:p>
              <a:p>
                <a:r>
                  <a:rPr lang="zh-CN" altLang="zh-CN" sz="2400" dirty="0"/>
                  <a:t>其中，</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oMath>
                </a14:m>
                <a:r>
                  <a:rPr lang="zh-CN" altLang="zh-CN" sz="2400" dirty="0"/>
                  <a:t>是簇</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oMath>
                </a14:m>
                <a:r>
                  <a:rPr lang="zh-CN" altLang="zh-CN" sz="2400" dirty="0"/>
                  <a:t>的均值向量，即</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𝜇</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den>
                    </m:f>
                    <m:nary>
                      <m:naryPr>
                        <m:chr m:val="∑"/>
                        <m:limLoc m:val="subSup"/>
                        <m:supHide m:val="on"/>
                        <m:ctrlPr>
                          <a:rPr lang="zh-CN" altLang="zh-CN" sz="2400" i="1">
                            <a:latin typeface="Cambria Math" panose="02040503050406030204" pitchFamily="18" charset="0"/>
                          </a:rPr>
                        </m:ctrlPr>
                      </m:naryPr>
                      <m:sub>
                        <m:r>
                          <a:rPr lang="en-US" altLang="zh-CN" sz="2400" i="1">
                            <a:latin typeface="Cambria Math" panose="02040503050406030204" pitchFamily="18" charset="0"/>
                          </a:rPr>
                          <m:t>𝑥</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𝑖</m:t>
                            </m:r>
                          </m:sub>
                        </m:sSub>
                      </m:sub>
                      <m:sup/>
                      <m:e>
                        <m:r>
                          <a:rPr lang="en-US" altLang="zh-CN" sz="2400" i="1">
                            <a:latin typeface="Cambria Math" panose="02040503050406030204" pitchFamily="18" charset="0"/>
                          </a:rPr>
                          <m:t>𝑥</m:t>
                        </m:r>
                      </m:e>
                    </m:nary>
                  </m:oMath>
                </a14:m>
                <a:r>
                  <a:rPr lang="zh-CN" altLang="zh-CN" sz="2400" dirty="0"/>
                  <a:t> </a:t>
                </a:r>
                <a:endParaRPr lang="zh-CN" altLang="en-US" sz="2400" dirty="0"/>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rotWithShape="0">
                <a:blip r:embed="rId2"/>
                <a:stretch>
                  <a:fillRect l="-296" t="-1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21289" y="3468559"/>
                <a:ext cx="2463623" cy="913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charset="0"/>
                        </a:rPr>
                        <m:t>𝐸</m:t>
                      </m:r>
                      <m:r>
                        <a:rPr lang="zh-CN" altLang="en-US" i="0">
                          <a:latin typeface="Cambria Math" charset="0"/>
                        </a:rPr>
                        <m:t>=</m:t>
                      </m:r>
                      <m:nary>
                        <m:naryPr>
                          <m:chr m:val="∑"/>
                          <m:limLoc m:val="undOvr"/>
                          <m:ctrlPr>
                            <a:rPr lang="zh-CN" altLang="en-US" i="1">
                              <a:latin typeface="Cambria Math" panose="02040503050406030204" pitchFamily="18" charset="0"/>
                            </a:rPr>
                          </m:ctrlPr>
                        </m:naryPr>
                        <m:sub>
                          <m:r>
                            <a:rPr lang="zh-CN" altLang="en-US" i="1">
                              <a:latin typeface="Cambria Math" charset="0"/>
                            </a:rPr>
                            <m:t>𝑖</m:t>
                          </m:r>
                          <m:r>
                            <a:rPr lang="zh-CN" altLang="en-US" i="0">
                              <a:latin typeface="Cambria Math" charset="0"/>
                            </a:rPr>
                            <m:t>=1</m:t>
                          </m:r>
                        </m:sub>
                        <m:sup>
                          <m:r>
                            <a:rPr lang="zh-CN" altLang="en-US" i="1">
                              <a:latin typeface="Cambria Math" charset="0"/>
                            </a:rPr>
                            <m:t>𝑘</m:t>
                          </m:r>
                        </m:sup>
                        <m:e>
                          <m:nary>
                            <m:naryPr>
                              <m:chr m:val="∑"/>
                              <m:limLoc m:val="undOvr"/>
                              <m:supHide m:val="on"/>
                              <m:ctrlPr>
                                <a:rPr lang="zh-CN" altLang="en-US" i="1">
                                  <a:latin typeface="Cambria Math" panose="02040503050406030204" pitchFamily="18" charset="0"/>
                                </a:rPr>
                              </m:ctrlPr>
                            </m:naryPr>
                            <m:sub>
                              <m:r>
                                <a:rPr lang="zh-CN" altLang="en-US" i="1">
                                  <a:latin typeface="Cambria Math" charset="0"/>
                                </a:rPr>
                                <m:t>𝑥</m:t>
                              </m:r>
                              <m:r>
                                <a:rPr lang="zh-CN" altLang="en-US" i="0">
                                  <a:latin typeface="Cambria Math" charset="0"/>
                                </a:rPr>
                                <m:t>∈</m:t>
                              </m:r>
                              <m:sSub>
                                <m:sSubPr>
                                  <m:ctrlPr>
                                    <a:rPr lang="zh-CN" altLang="en-US" i="1">
                                      <a:latin typeface="Cambria Math" panose="02040503050406030204" pitchFamily="18" charset="0"/>
                                    </a:rPr>
                                  </m:ctrlPr>
                                </m:sSubPr>
                                <m:e>
                                  <m:r>
                                    <a:rPr lang="zh-CN" altLang="en-US" i="1">
                                      <a:latin typeface="Cambria Math" charset="0"/>
                                    </a:rPr>
                                    <m:t>𝐶</m:t>
                                  </m:r>
                                </m:e>
                                <m:sub>
                                  <m:r>
                                    <a:rPr lang="zh-CN" altLang="en-US" i="1">
                                      <a:latin typeface="Cambria Math" charset="0"/>
                                    </a:rPr>
                                    <m:t>𝑖</m:t>
                                  </m:r>
                                </m:sub>
                              </m:sSub>
                            </m:sub>
                            <m:sup/>
                            <m:e>
                              <m:sSubSup>
                                <m:sSubSupPr>
                                  <m:ctrlPr>
                                    <a:rPr lang="zh-CN" altLang="en-US" i="1">
                                      <a:latin typeface="Cambria Math" panose="02040503050406030204" pitchFamily="18" charset="0"/>
                                    </a:rPr>
                                  </m:ctrlPr>
                                </m:sSubSupPr>
                                <m:e>
                                  <m:r>
                                    <a:rPr lang="zh-CN" altLang="en-US" i="0">
                                      <a:latin typeface="Cambria Math" charset="0"/>
                                    </a:rPr>
                                    <m:t>|</m:t>
                                  </m:r>
                                  <m:d>
                                    <m:dPr>
                                      <m:begChr m:val="|"/>
                                      <m:endChr m:val="|"/>
                                      <m:ctrlPr>
                                        <a:rPr lang="zh-CN" altLang="en-US" i="1">
                                          <a:latin typeface="Cambria Math" panose="02040503050406030204" pitchFamily="18" charset="0"/>
                                        </a:rPr>
                                      </m:ctrlPr>
                                    </m:dPr>
                                    <m:e>
                                      <m:r>
                                        <a:rPr lang="zh-CN" altLang="en-US" i="1">
                                          <a:latin typeface="Cambria Math" charset="0"/>
                                        </a:rPr>
                                        <m:t>𝑥</m:t>
                                      </m:r>
                                      <m:r>
                                        <a:rPr lang="zh-CN" altLang="en-US" i="0">
                                          <a:latin typeface="Cambria Math" charset="0"/>
                                        </a:rPr>
                                        <m:t>−</m:t>
                                      </m:r>
                                      <m:sSub>
                                        <m:sSubPr>
                                          <m:ctrlPr>
                                            <a:rPr lang="zh-CN" altLang="en-US" i="1">
                                              <a:latin typeface="Cambria Math" panose="02040503050406030204" pitchFamily="18" charset="0"/>
                                            </a:rPr>
                                          </m:ctrlPr>
                                        </m:sSubPr>
                                        <m:e>
                                          <m:r>
                                            <a:rPr lang="zh-CN" altLang="en-US" i="1">
                                              <a:latin typeface="Cambria Math" charset="0"/>
                                            </a:rPr>
                                            <m:t>𝜇</m:t>
                                          </m:r>
                                        </m:e>
                                        <m:sub>
                                          <m:r>
                                            <a:rPr lang="zh-CN" altLang="en-US" i="1">
                                              <a:latin typeface="Cambria Math" charset="0"/>
                                            </a:rPr>
                                            <m:t>𝑖</m:t>
                                          </m:r>
                                        </m:sub>
                                      </m:sSub>
                                    </m:e>
                                  </m:d>
                                  <m:r>
                                    <a:rPr lang="zh-CN" altLang="en-US" i="0">
                                      <a:latin typeface="Cambria Math" charset="0"/>
                                    </a:rPr>
                                    <m:t>|</m:t>
                                  </m:r>
                                </m:e>
                                <m:sub>
                                  <m:r>
                                    <a:rPr lang="zh-CN" altLang="en-US" i="0">
                                      <a:latin typeface="Cambria Math" charset="0"/>
                                    </a:rPr>
                                    <m:t>2</m:t>
                                  </m:r>
                                </m:sub>
                                <m:sup>
                                  <m:r>
                                    <a:rPr lang="zh-CN" altLang="en-US" i="0">
                                      <a:latin typeface="Cambria Math" charset="0"/>
                                    </a:rPr>
                                    <m:t>2</m:t>
                                  </m:r>
                                </m:sup>
                              </m:sSubSup>
                            </m:e>
                          </m:nary>
                        </m:e>
                      </m:nary>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4521289" y="3468559"/>
                <a:ext cx="2463623" cy="91307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8760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p:txBody>
          <a:bodyPr>
            <a:normAutofit/>
          </a:bodyPr>
          <a:lstStyle/>
          <a:p>
            <a:r>
              <a:rPr lang="zh-CN" altLang="en-US" sz="2400" dirty="0"/>
              <a:t>特征和最终分类结果之间表示为线性关系，但是得到的</a:t>
            </a:r>
            <a:r>
              <a:rPr lang="en-US" altLang="zh-CN" sz="2400" dirty="0"/>
              <a:t>f</a:t>
            </a:r>
            <a:r>
              <a:rPr lang="zh-CN" altLang="en-US" sz="2400" dirty="0"/>
              <a:t>是映射到整个实数域中的，分类问题，例如二分类问题需要将</a:t>
            </a:r>
            <a:r>
              <a:rPr lang="en-US" altLang="zh-CN" sz="2400" dirty="0"/>
              <a:t>f</a:t>
            </a:r>
            <a:r>
              <a:rPr lang="zh-CN" altLang="en-US" sz="2400" dirty="0"/>
              <a:t>映射到</a:t>
            </a:r>
            <a:r>
              <a:rPr lang="en-US" altLang="zh-CN" sz="2400" dirty="0"/>
              <a:t>{0,1}</a:t>
            </a:r>
            <a:r>
              <a:rPr lang="zh-CN" altLang="en-US" sz="2400" dirty="0"/>
              <a:t>空间，因此仍需要一个函数</a:t>
            </a:r>
            <a:r>
              <a:rPr lang="en-US" altLang="zh-CN" sz="2400" dirty="0"/>
              <a:t>g</a:t>
            </a:r>
            <a:r>
              <a:rPr lang="zh-CN" altLang="en-US" sz="2400" dirty="0"/>
              <a:t>完成实数域到</a:t>
            </a:r>
            <a:r>
              <a:rPr lang="en-US" altLang="zh-CN" sz="2400" dirty="0"/>
              <a:t>{0,1}</a:t>
            </a:r>
            <a:r>
              <a:rPr lang="zh-CN" altLang="en-US" sz="2400" dirty="0"/>
              <a:t>空间的映射。逻辑回归中函数</a:t>
            </a:r>
            <a:r>
              <a:rPr lang="en-US" altLang="zh-CN" sz="2400" dirty="0"/>
              <a:t>g</a:t>
            </a:r>
            <a:r>
              <a:rPr lang="zh-CN" altLang="en-US" sz="2400" dirty="0"/>
              <a:t>则为</a:t>
            </a:r>
            <a:r>
              <a:rPr lang="en-US" altLang="zh-CN" sz="2400" dirty="0"/>
              <a:t>Logistic</a:t>
            </a:r>
            <a:r>
              <a:rPr lang="zh-CN" altLang="en-US" sz="2400" dirty="0"/>
              <a:t>函数，当</a:t>
            </a:r>
            <a:r>
              <a:rPr lang="en-US" altLang="zh-CN" sz="2400" dirty="0"/>
              <a:t>g&gt;0</a:t>
            </a:r>
            <a:r>
              <a:rPr lang="zh-CN" altLang="en-US" sz="2400" dirty="0"/>
              <a:t>是，</a:t>
            </a:r>
            <a:r>
              <a:rPr lang="en-US" altLang="zh-CN" sz="2400" dirty="0"/>
              <a:t>x</a:t>
            </a:r>
            <a:r>
              <a:rPr lang="zh-CN" altLang="en-US" sz="2400" dirty="0"/>
              <a:t>的预测结果为正，反之为负。</a:t>
            </a:r>
          </a:p>
          <a:p>
            <a:r>
              <a:rPr lang="zh-CN" altLang="en-US" sz="2400" dirty="0"/>
              <a:t>逻辑回归的优点是直接对分类概率（可能性）进行建模，无需事先假设数据分布，是一个判别模型，并且</a:t>
            </a:r>
            <a:r>
              <a:rPr lang="en-US" altLang="zh-CN" sz="2400" dirty="0"/>
              <a:t>g</a:t>
            </a:r>
            <a:r>
              <a:rPr lang="zh-CN" altLang="en-US" sz="2400" dirty="0"/>
              <a:t>相当于对</a:t>
            </a:r>
            <a:r>
              <a:rPr lang="en-US" altLang="zh-CN" sz="2400" dirty="0"/>
              <a:t>x</a:t>
            </a:r>
            <a:r>
              <a:rPr lang="zh-CN" altLang="en-US" sz="2400" dirty="0"/>
              <a:t>为正样本的概率预测，对于一些任务可以得到更多的信息。</a:t>
            </a:r>
            <a:r>
              <a:rPr lang="en-US" altLang="zh-CN" sz="2400" dirty="0"/>
              <a:t>Logistic</a:t>
            </a:r>
            <a:r>
              <a:rPr lang="zh-CN" altLang="en-US" sz="2400" dirty="0"/>
              <a:t>函数本身也有很好的性质，是任意阶可导凸函数，许多数学方面的优化算法可以使用 </a:t>
            </a:r>
            <a:endParaRPr lang="zh-CN" altLang="en-US" sz="1800" dirty="0"/>
          </a:p>
          <a:p>
            <a:pPr lvl="1"/>
            <a:endParaRPr lang="zh-CN" altLang="en-US" sz="2400" dirty="0"/>
          </a:p>
        </p:txBody>
      </p: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7385040" y="1066680"/>
              <a:ext cx="3651480" cy="1556280"/>
            </p14:xfrm>
          </p:contentPart>
        </mc:Choice>
        <mc:Fallback xmlns="">
          <p:pic>
            <p:nvPicPr>
              <p:cNvPr id="2" name="墨迹 1"/>
              <p:cNvPicPr/>
              <p:nvPr/>
            </p:nvPicPr>
            <p:blipFill>
              <a:blip r:embed="rId3"/>
              <a:stretch>
                <a:fillRect/>
              </a:stretch>
            </p:blipFill>
            <p:spPr>
              <a:xfrm>
                <a:off x="7375680" y="1057320"/>
                <a:ext cx="3670200" cy="1575000"/>
              </a:xfrm>
              <a:prstGeom prst="rect">
                <a:avLst/>
              </a:prstGeom>
            </p:spPr>
          </p:pic>
        </mc:Fallback>
      </mc:AlternateContent>
    </p:spTree>
    <p:extLst>
      <p:ext uri="{BB962C8B-B14F-4D97-AF65-F5344CB8AC3E}">
        <p14:creationId xmlns:p14="http://schemas.microsoft.com/office/powerpoint/2010/main" val="2015969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zh-CN" altLang="en-US" sz="2400" dirty="0"/>
              <a:t>步骤：</a:t>
            </a:r>
          </a:p>
          <a:p>
            <a:pPr lvl="1"/>
            <a:r>
              <a:rPr lang="zh-CN" altLang="en-US" dirty="0"/>
              <a:t>随机选取</a:t>
            </a:r>
            <a:r>
              <a:rPr lang="en-US" altLang="zh-CN" dirty="0"/>
              <a:t>k</a:t>
            </a:r>
            <a:r>
              <a:rPr lang="zh-CN" altLang="en-US" dirty="0"/>
              <a:t>个聚类中心</a:t>
            </a:r>
          </a:p>
          <a:p>
            <a:pPr lvl="1"/>
            <a:r>
              <a:rPr lang="zh-CN" altLang="en-US" dirty="0"/>
              <a:t>重复以下过程直至收敛</a:t>
            </a:r>
          </a:p>
          <a:p>
            <a:pPr lvl="2"/>
            <a:r>
              <a:rPr lang="zh-CN" altLang="en-US" sz="1700" dirty="0"/>
              <a:t>对于每个样本计算其所属类别</a:t>
            </a:r>
          </a:p>
          <a:p>
            <a:pPr lvl="2"/>
            <a:r>
              <a:rPr lang="zh-CN" altLang="en-US" sz="1700" dirty="0"/>
              <a:t>对于每个类重新计算聚类中心</a:t>
            </a:r>
          </a:p>
          <a:p>
            <a:r>
              <a:rPr lang="zh-CN" altLang="en-US" sz="2400" dirty="0"/>
              <a:t>缺点：</a:t>
            </a:r>
          </a:p>
          <a:p>
            <a:pPr lvl="1"/>
            <a:r>
              <a:rPr lang="zh-CN" altLang="en-US" dirty="0"/>
              <a:t>需要提前指定</a:t>
            </a:r>
            <a:r>
              <a:rPr lang="en-US" altLang="zh-CN" dirty="0"/>
              <a:t>k</a:t>
            </a:r>
            <a:r>
              <a:rPr lang="zh-CN" altLang="en-US" dirty="0"/>
              <a:t>，但是对于大多数情况下，对于</a:t>
            </a:r>
            <a:r>
              <a:rPr lang="en-US" altLang="zh-CN" dirty="0"/>
              <a:t>k</a:t>
            </a:r>
            <a:r>
              <a:rPr lang="zh-CN" altLang="en-US" dirty="0"/>
              <a:t>的确定是困难的；</a:t>
            </a:r>
          </a:p>
          <a:p>
            <a:pPr lvl="1"/>
            <a:r>
              <a:rPr lang="en-US" altLang="zh-CN" dirty="0"/>
              <a:t>k</a:t>
            </a:r>
            <a:r>
              <a:rPr lang="zh-CN" altLang="en-US" dirty="0"/>
              <a:t>均值算法对噪声和离群点比较敏感，可能需要一定的预处理；</a:t>
            </a:r>
          </a:p>
          <a:p>
            <a:pPr lvl="1"/>
            <a:r>
              <a:rPr lang="zh-CN" altLang="en-US" dirty="0"/>
              <a:t>初始聚类中心的选择可能会导致算法陷入局部最优，而无法得到全局最优</a:t>
            </a:r>
          </a:p>
        </p:txBody>
      </p:sp>
    </p:spTree>
    <p:extLst>
      <p:ext uri="{BB962C8B-B14F-4D97-AF65-F5344CB8AC3E}">
        <p14:creationId xmlns:p14="http://schemas.microsoft.com/office/powerpoint/2010/main" val="14554895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2" name="内容占位符 1"/>
          <p:cNvSpPr>
            <a:spLocks noGrp="1"/>
          </p:cNvSpPr>
          <p:nvPr>
            <p:ph idx="1"/>
          </p:nvPr>
        </p:nvSpPr>
        <p:spPr>
          <a:xfrm>
            <a:off x="1981200" y="1719263"/>
            <a:ext cx="8363272" cy="4411662"/>
          </a:xfrm>
        </p:spPr>
        <p:txBody>
          <a:bodyPr>
            <a:normAutofit lnSpcReduction="10000"/>
          </a:bodyPr>
          <a:lstStyle/>
          <a:p>
            <a:r>
              <a:rPr lang="en-US" altLang="zh-CN" dirty="0"/>
              <a:t>K-means</a:t>
            </a:r>
            <a:r>
              <a:rPr lang="zh-CN" altLang="en-US" dirty="0"/>
              <a:t>算法的过程，为了尽量不用数学符号，所以描述的不是很严谨，大概就是这个意思，“物以类聚、人以群分”：</a:t>
            </a:r>
          </a:p>
          <a:p>
            <a:pPr marL="0" indent="0">
              <a:buNone/>
            </a:pPr>
            <a:r>
              <a:rPr lang="zh-CN" altLang="en-US" dirty="0" smtClean="0"/>
              <a:t>    </a:t>
            </a:r>
            <a:r>
              <a:rPr lang="en-US" altLang="zh-CN" dirty="0" smtClean="0"/>
              <a:t>1. </a:t>
            </a:r>
            <a:r>
              <a:rPr lang="zh-CN" altLang="en-US" dirty="0" smtClean="0"/>
              <a:t>首先</a:t>
            </a:r>
            <a:r>
              <a:rPr lang="zh-CN" altLang="en-US" dirty="0"/>
              <a:t>输入</a:t>
            </a:r>
            <a:r>
              <a:rPr lang="en-US" altLang="zh-CN" dirty="0"/>
              <a:t>k</a:t>
            </a:r>
            <a:r>
              <a:rPr lang="zh-CN" altLang="en-US" dirty="0"/>
              <a:t>的值，即我们希望将数据集经过聚类得到</a:t>
            </a:r>
            <a:r>
              <a:rPr lang="en-US" altLang="zh-CN" dirty="0"/>
              <a:t>k</a:t>
            </a:r>
            <a:r>
              <a:rPr lang="zh-CN" altLang="en-US" dirty="0"/>
              <a:t>个分组</a:t>
            </a:r>
            <a:r>
              <a:rPr lang="zh-CN" altLang="en-US" dirty="0" smtClean="0"/>
              <a:t>。</a:t>
            </a:r>
            <a:endParaRPr lang="en-US" altLang="zh-CN" dirty="0" smtClean="0"/>
          </a:p>
          <a:p>
            <a:pPr marL="0" indent="0">
              <a:buNone/>
            </a:pPr>
            <a:r>
              <a:rPr lang="en-US" altLang="zh-CN" dirty="0"/>
              <a:t> </a:t>
            </a:r>
            <a:r>
              <a:rPr lang="en-US" altLang="zh-CN" dirty="0" smtClean="0"/>
              <a:t>   2. </a:t>
            </a:r>
            <a:r>
              <a:rPr lang="zh-CN" altLang="en-US" dirty="0" smtClean="0"/>
              <a:t>从</a:t>
            </a:r>
            <a:r>
              <a:rPr lang="zh-CN" altLang="en-US" dirty="0"/>
              <a:t>数据集中随机选择</a:t>
            </a:r>
            <a:r>
              <a:rPr lang="en-US" altLang="zh-CN" dirty="0"/>
              <a:t>k</a:t>
            </a:r>
            <a:r>
              <a:rPr lang="zh-CN" altLang="en-US" dirty="0"/>
              <a:t>个数据点作为初始大哥（质心，</a:t>
            </a:r>
            <a:r>
              <a:rPr lang="en-US" altLang="zh-CN" dirty="0"/>
              <a:t>Centroid</a:t>
            </a:r>
            <a:r>
              <a:rPr lang="zh-CN" altLang="en-US" dirty="0"/>
              <a:t>）</a:t>
            </a:r>
          </a:p>
          <a:p>
            <a:pPr marL="0" indent="0">
              <a:buNone/>
            </a:pPr>
            <a:r>
              <a:rPr lang="zh-CN" altLang="en-US" dirty="0" smtClean="0"/>
              <a:t>    </a:t>
            </a:r>
            <a:r>
              <a:rPr lang="en-US" altLang="zh-CN" dirty="0" smtClean="0"/>
              <a:t>3. </a:t>
            </a:r>
            <a:r>
              <a:rPr lang="zh-CN" altLang="en-US" dirty="0" smtClean="0"/>
              <a:t>对</a:t>
            </a:r>
            <a:r>
              <a:rPr lang="zh-CN" altLang="en-US" dirty="0"/>
              <a:t>集合中每一个小弟，计算与每一个大哥的距离（距离的含义后面会讲），离哪个大哥距离近，就跟定哪个大哥。</a:t>
            </a:r>
          </a:p>
          <a:p>
            <a:pPr marL="0" indent="0">
              <a:buNone/>
            </a:pPr>
            <a:r>
              <a:rPr lang="zh-CN" altLang="en-US" dirty="0" smtClean="0"/>
              <a:t>    </a:t>
            </a:r>
            <a:r>
              <a:rPr lang="en-US" altLang="zh-CN" dirty="0" smtClean="0"/>
              <a:t>4. </a:t>
            </a:r>
            <a:r>
              <a:rPr lang="zh-CN" altLang="en-US" dirty="0" smtClean="0"/>
              <a:t>这时</a:t>
            </a:r>
            <a:r>
              <a:rPr lang="zh-CN" altLang="en-US" dirty="0"/>
              <a:t>每一个大哥手下都聚集了一票小弟，这时候召开人民代表大会，每一群选出新的大哥（其实是通过算法选出新的质心）。</a:t>
            </a:r>
          </a:p>
          <a:p>
            <a:pPr marL="0" indent="0">
              <a:buNone/>
            </a:pPr>
            <a:r>
              <a:rPr lang="zh-CN" altLang="en-US" dirty="0" smtClean="0"/>
              <a:t>    </a:t>
            </a:r>
            <a:r>
              <a:rPr lang="en-US" altLang="zh-CN" dirty="0" smtClean="0"/>
              <a:t>5. </a:t>
            </a:r>
            <a:r>
              <a:rPr lang="zh-CN" altLang="en-US" dirty="0" smtClean="0"/>
              <a:t>如果</a:t>
            </a:r>
            <a:r>
              <a:rPr lang="zh-CN" altLang="en-US" dirty="0"/>
              <a:t>新大哥和老大哥之间的距离小于某一个设置的阈值（表示重新计算的质心的位置变化不大，趋于稳定，或者说收敛），可以认为我们进行的聚类已经达到期望的结果，算法终止。</a:t>
            </a:r>
          </a:p>
          <a:p>
            <a:pPr marL="0" indent="0">
              <a:buNone/>
            </a:pPr>
            <a:r>
              <a:rPr lang="zh-CN" altLang="en-US" dirty="0" smtClean="0"/>
              <a:t>    </a:t>
            </a:r>
            <a:r>
              <a:rPr lang="en-US" altLang="zh-CN" dirty="0" smtClean="0"/>
              <a:t>6. </a:t>
            </a:r>
            <a:r>
              <a:rPr lang="zh-CN" altLang="en-US" dirty="0" smtClean="0"/>
              <a:t>如果</a:t>
            </a:r>
            <a:r>
              <a:rPr lang="zh-CN" altLang="en-US" dirty="0"/>
              <a:t>新大哥和老大哥距离变化很大，需要迭代</a:t>
            </a:r>
            <a:r>
              <a:rPr lang="en-US" altLang="zh-CN" dirty="0"/>
              <a:t>3~5</a:t>
            </a:r>
            <a:r>
              <a:rPr lang="zh-CN" altLang="en-US" dirty="0"/>
              <a:t>步骤。</a:t>
            </a:r>
          </a:p>
          <a:p>
            <a:pPr marL="0" indent="0">
              <a:buNone/>
            </a:pPr>
            <a:endParaRPr lang="zh-CN" altLang="en-US" dirty="0"/>
          </a:p>
        </p:txBody>
      </p:sp>
    </p:spTree>
    <p:extLst>
      <p:ext uri="{BB962C8B-B14F-4D97-AF65-F5344CB8AC3E}">
        <p14:creationId xmlns:p14="http://schemas.microsoft.com/office/powerpoint/2010/main" val="24690688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8693224" cy="1200329"/>
          </a:xfrm>
          <a:prstGeom prst="rect">
            <a:avLst/>
          </a:prstGeom>
        </p:spPr>
        <p:txBody>
          <a:bodyPr wrap="square">
            <a:spAutoFit/>
          </a:bodyPr>
          <a:lstStyle/>
          <a:p>
            <a:r>
              <a:rPr lang="zh-CN" altLang="en-US" sz="2400" dirty="0" smtClean="0">
                <a:solidFill>
                  <a:srgbClr val="393939"/>
                </a:solidFill>
                <a:latin typeface="+mn-ea"/>
                <a:ea typeface="+mn-ea"/>
              </a:rPr>
              <a:t>我们搞</a:t>
            </a:r>
            <a:r>
              <a:rPr lang="zh-CN" altLang="en-US" sz="2400" dirty="0">
                <a:solidFill>
                  <a:srgbClr val="393939"/>
                </a:solidFill>
                <a:latin typeface="+mn-ea"/>
                <a:ea typeface="+mn-ea"/>
              </a:rPr>
              <a:t>了</a:t>
            </a:r>
            <a:r>
              <a:rPr lang="en-US" altLang="zh-CN" sz="2400" dirty="0">
                <a:solidFill>
                  <a:srgbClr val="393939"/>
                </a:solidFill>
                <a:latin typeface="+mn-ea"/>
                <a:ea typeface="+mn-ea"/>
              </a:rPr>
              <a:t>6</a:t>
            </a:r>
            <a:r>
              <a:rPr lang="zh-CN" altLang="en-US" sz="2400" dirty="0">
                <a:solidFill>
                  <a:srgbClr val="393939"/>
                </a:solidFill>
                <a:latin typeface="+mn-ea"/>
                <a:ea typeface="+mn-ea"/>
              </a:rPr>
              <a:t>个点，从图上看应该分成两推儿，前三个点一堆儿，后三个点是另一堆儿。现在手工执行</a:t>
            </a:r>
            <a:r>
              <a:rPr lang="en-US" altLang="zh-CN" sz="2400" dirty="0">
                <a:solidFill>
                  <a:srgbClr val="393939"/>
                </a:solidFill>
                <a:latin typeface="+mn-ea"/>
                <a:ea typeface="+mn-ea"/>
              </a:rPr>
              <a:t>K-Means</a:t>
            </a:r>
            <a:r>
              <a:rPr lang="zh-CN" altLang="en-US" sz="2400" dirty="0">
                <a:solidFill>
                  <a:srgbClr val="393939"/>
                </a:solidFill>
                <a:latin typeface="+mn-ea"/>
                <a:ea typeface="+mn-ea"/>
              </a:rPr>
              <a:t>，体会一下过程，同时看看结果是不是和预期一致。</a:t>
            </a:r>
            <a:endParaRPr lang="zh-CN" altLang="en-US" sz="2400" dirty="0">
              <a:latin typeface="+mn-ea"/>
              <a:ea typeface="+mn-ea"/>
            </a:endParaRPr>
          </a:p>
        </p:txBody>
      </p:sp>
      <p:pic>
        <p:nvPicPr>
          <p:cNvPr id="6" name="图片 5"/>
          <p:cNvPicPr>
            <a:picLocks noChangeAspect="1"/>
          </p:cNvPicPr>
          <p:nvPr/>
        </p:nvPicPr>
        <p:blipFill>
          <a:blip r:embed="rId2"/>
          <a:stretch>
            <a:fillRect/>
          </a:stretch>
        </p:blipFill>
        <p:spPr>
          <a:xfrm>
            <a:off x="2711624" y="2901137"/>
            <a:ext cx="6591300" cy="3152775"/>
          </a:xfrm>
          <a:prstGeom prst="rect">
            <a:avLst/>
          </a:prstGeom>
        </p:spPr>
      </p:pic>
    </p:spTree>
    <p:extLst>
      <p:ext uri="{BB962C8B-B14F-4D97-AF65-F5344CB8AC3E}">
        <p14:creationId xmlns:p14="http://schemas.microsoft.com/office/powerpoint/2010/main" val="1480265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9599004" cy="2308324"/>
          </a:xfrm>
          <a:prstGeom prst="rect">
            <a:avLst/>
          </a:prstGeom>
        </p:spPr>
        <p:txBody>
          <a:bodyPr wrap="square">
            <a:spAutoFit/>
          </a:bodyPr>
          <a:lstStyle/>
          <a:p>
            <a:r>
              <a:rPr lang="en-US" altLang="zh-CN" sz="2400" b="1" dirty="0" smtClean="0">
                <a:solidFill>
                  <a:srgbClr val="393939"/>
                </a:solidFill>
                <a:latin typeface="+mn-ea"/>
                <a:ea typeface="+mn-ea"/>
              </a:rPr>
              <a:t>1</a:t>
            </a:r>
            <a:r>
              <a:rPr lang="en-US" altLang="zh-CN" sz="2400" b="1" dirty="0">
                <a:solidFill>
                  <a:srgbClr val="393939"/>
                </a:solidFill>
                <a:latin typeface="+mn-ea"/>
                <a:ea typeface="+mn-ea"/>
              </a:rPr>
              <a:t>.</a:t>
            </a:r>
            <a:r>
              <a:rPr lang="zh-CN" altLang="en-US" sz="2400" b="1" dirty="0">
                <a:solidFill>
                  <a:srgbClr val="393939"/>
                </a:solidFill>
                <a:latin typeface="+mn-ea"/>
                <a:ea typeface="+mn-ea"/>
              </a:rPr>
              <a:t>选择初始大哥：</a:t>
            </a:r>
            <a:br>
              <a:rPr lang="zh-CN" altLang="en-US" sz="2400" b="1" dirty="0">
                <a:solidFill>
                  <a:srgbClr val="393939"/>
                </a:solidFill>
                <a:latin typeface="+mn-ea"/>
                <a:ea typeface="+mn-ea"/>
              </a:rPr>
            </a:br>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就选</a:t>
            </a:r>
            <a:r>
              <a:rPr lang="en-US" altLang="zh-CN" sz="2400" dirty="0">
                <a:solidFill>
                  <a:srgbClr val="393939"/>
                </a:solidFill>
                <a:latin typeface="+mn-ea"/>
                <a:ea typeface="+mn-ea"/>
              </a:rPr>
              <a:t>P1</a:t>
            </a:r>
            <a:r>
              <a:rPr lang="zh-CN" altLang="en-US" sz="2400" dirty="0">
                <a:solidFill>
                  <a:srgbClr val="393939"/>
                </a:solidFill>
                <a:latin typeface="+mn-ea"/>
                <a:ea typeface="+mn-ea"/>
              </a:rPr>
              <a:t>和</a:t>
            </a:r>
            <a:r>
              <a:rPr lang="en-US" altLang="zh-CN" sz="2400" dirty="0" smtClean="0">
                <a:solidFill>
                  <a:srgbClr val="393939"/>
                </a:solidFill>
                <a:latin typeface="+mn-ea"/>
                <a:ea typeface="+mn-ea"/>
              </a:rPr>
              <a:t>P2</a:t>
            </a:r>
          </a:p>
          <a:p>
            <a:r>
              <a:rPr lang="en-US" altLang="zh-CN" sz="2400" b="1" dirty="0">
                <a:solidFill>
                  <a:srgbClr val="393939"/>
                </a:solidFill>
                <a:latin typeface="+mn-ea"/>
                <a:ea typeface="+mn-ea"/>
              </a:rPr>
              <a:t>2.</a:t>
            </a:r>
            <a:r>
              <a:rPr lang="zh-CN" altLang="en-US" sz="2400" b="1" dirty="0">
                <a:solidFill>
                  <a:srgbClr val="393939"/>
                </a:solidFill>
                <a:latin typeface="+mn-ea"/>
                <a:ea typeface="+mn-ea"/>
              </a:rPr>
              <a:t>计算小弟和大哥的距离：</a:t>
            </a:r>
            <a:r>
              <a:rPr lang="zh-CN" altLang="en-US" sz="2400" dirty="0"/>
              <a:t/>
            </a:r>
            <a:br>
              <a:rPr lang="zh-CN" altLang="en-US" sz="2400" dirty="0"/>
            </a:br>
            <a:r>
              <a:rPr lang="zh-CN" altLang="en-US" sz="2400" dirty="0" smtClean="0"/>
              <a:t>     </a:t>
            </a:r>
            <a:r>
              <a:rPr lang="en-US" altLang="zh-CN" sz="2400" dirty="0" smtClean="0">
                <a:solidFill>
                  <a:srgbClr val="393939"/>
                </a:solidFill>
                <a:latin typeface="+mn-ea"/>
                <a:ea typeface="+mn-ea"/>
              </a:rPr>
              <a:t>P3</a:t>
            </a:r>
            <a:r>
              <a:rPr lang="zh-CN" altLang="en-US" sz="2400" dirty="0">
                <a:solidFill>
                  <a:srgbClr val="393939"/>
                </a:solidFill>
                <a:latin typeface="+mn-ea"/>
                <a:ea typeface="+mn-ea"/>
              </a:rPr>
              <a:t>到</a:t>
            </a:r>
            <a:r>
              <a:rPr lang="en-US" altLang="zh-CN" sz="2400" dirty="0">
                <a:solidFill>
                  <a:srgbClr val="393939"/>
                </a:solidFill>
                <a:latin typeface="+mn-ea"/>
                <a:ea typeface="+mn-ea"/>
              </a:rPr>
              <a:t>P1</a:t>
            </a:r>
            <a:r>
              <a:rPr lang="zh-CN" altLang="en-US" sz="2400" dirty="0">
                <a:solidFill>
                  <a:srgbClr val="393939"/>
                </a:solidFill>
                <a:latin typeface="+mn-ea"/>
                <a:ea typeface="+mn-ea"/>
              </a:rPr>
              <a:t>的距离从图上也能看出来（勾股定理），是√</a:t>
            </a:r>
            <a:r>
              <a:rPr lang="en-US" altLang="zh-CN" sz="2400" dirty="0">
                <a:solidFill>
                  <a:srgbClr val="393939"/>
                </a:solidFill>
                <a:latin typeface="+mn-ea"/>
                <a:ea typeface="+mn-ea"/>
              </a:rPr>
              <a:t>10 = 3.16</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到</a:t>
            </a:r>
            <a:r>
              <a:rPr lang="en-US" altLang="zh-CN" sz="2400" dirty="0">
                <a:solidFill>
                  <a:srgbClr val="393939"/>
                </a:solidFill>
                <a:latin typeface="+mn-ea"/>
                <a:ea typeface="+mn-ea"/>
              </a:rPr>
              <a:t>P2</a:t>
            </a:r>
            <a:r>
              <a:rPr lang="zh-CN" altLang="en-US" sz="2400" dirty="0">
                <a:solidFill>
                  <a:srgbClr val="393939"/>
                </a:solidFill>
                <a:latin typeface="+mn-ea"/>
                <a:ea typeface="+mn-ea"/>
              </a:rPr>
              <a:t>的距离√</a:t>
            </a:r>
            <a:r>
              <a:rPr lang="en-US" altLang="zh-CN" sz="2400" dirty="0">
                <a:solidFill>
                  <a:srgbClr val="393939"/>
                </a:solidFill>
                <a:latin typeface="+mn-ea"/>
                <a:ea typeface="+mn-ea"/>
              </a:rPr>
              <a:t>((3-1)^2+(1-2)^2 = √5 = 2.24</a:t>
            </a:r>
            <a:r>
              <a:rPr lang="zh-CN" altLang="en-US" sz="2400" dirty="0">
                <a:solidFill>
                  <a:srgbClr val="393939"/>
                </a:solidFill>
                <a:latin typeface="+mn-ea"/>
                <a:ea typeface="+mn-ea"/>
              </a:rPr>
              <a:t>，所以</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P2</a:t>
            </a:r>
            <a:r>
              <a:rPr lang="zh-CN" altLang="en-US" sz="2400" dirty="0">
                <a:solidFill>
                  <a:srgbClr val="393939"/>
                </a:solidFill>
                <a:latin typeface="+mn-ea"/>
                <a:ea typeface="+mn-ea"/>
              </a:rPr>
              <a:t>更近，</a:t>
            </a:r>
            <a:r>
              <a:rPr lang="en-US" altLang="zh-CN" sz="2400" dirty="0">
                <a:solidFill>
                  <a:srgbClr val="393939"/>
                </a:solidFill>
                <a:latin typeface="+mn-ea"/>
                <a:ea typeface="+mn-ea"/>
              </a:rPr>
              <a:t>P3</a:t>
            </a:r>
            <a:r>
              <a:rPr lang="zh-CN" altLang="en-US" sz="2400" dirty="0">
                <a:solidFill>
                  <a:srgbClr val="393939"/>
                </a:solidFill>
                <a:latin typeface="+mn-ea"/>
                <a:ea typeface="+mn-ea"/>
              </a:rPr>
              <a:t>就跟</a:t>
            </a:r>
            <a:r>
              <a:rPr lang="en-US" altLang="zh-CN" sz="2400" dirty="0">
                <a:solidFill>
                  <a:srgbClr val="393939"/>
                </a:solidFill>
                <a:latin typeface="+mn-ea"/>
                <a:ea typeface="+mn-ea"/>
              </a:rPr>
              <a:t>P2</a:t>
            </a:r>
            <a:r>
              <a:rPr lang="zh-CN" altLang="en-US" sz="2400" dirty="0">
                <a:solidFill>
                  <a:srgbClr val="393939"/>
                </a:solidFill>
                <a:latin typeface="+mn-ea"/>
                <a:ea typeface="+mn-ea"/>
              </a:rPr>
              <a:t>混。同理，</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也这么算，如下：</a:t>
            </a:r>
          </a:p>
        </p:txBody>
      </p:sp>
      <p:pic>
        <p:nvPicPr>
          <p:cNvPr id="2" name="图片 1"/>
          <p:cNvPicPr>
            <a:picLocks noChangeAspect="1"/>
          </p:cNvPicPr>
          <p:nvPr/>
        </p:nvPicPr>
        <p:blipFill>
          <a:blip r:embed="rId2"/>
          <a:stretch>
            <a:fillRect/>
          </a:stretch>
        </p:blipFill>
        <p:spPr>
          <a:xfrm>
            <a:off x="4757737" y="4221088"/>
            <a:ext cx="2828925" cy="2466975"/>
          </a:xfrm>
          <a:prstGeom prst="rect">
            <a:avLst/>
          </a:prstGeom>
        </p:spPr>
      </p:pic>
    </p:spTree>
    <p:extLst>
      <p:ext uri="{BB962C8B-B14F-4D97-AF65-F5344CB8AC3E}">
        <p14:creationId xmlns:p14="http://schemas.microsoft.com/office/powerpoint/2010/main" val="34811120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825588" y="1700808"/>
            <a:ext cx="9599004" cy="2308324"/>
          </a:xfrm>
          <a:prstGeom prst="rect">
            <a:avLst/>
          </a:prstGeom>
        </p:spPr>
        <p:txBody>
          <a:bodyPr wrap="square">
            <a:spAutoFit/>
          </a:bodyPr>
          <a:lstStyle/>
          <a:p>
            <a:r>
              <a:rPr lang="en-US" altLang="zh-CN" sz="2400" b="1" dirty="0" smtClean="0">
                <a:solidFill>
                  <a:srgbClr val="393939"/>
                </a:solidFill>
                <a:latin typeface="+mn-ea"/>
                <a:ea typeface="+mn-ea"/>
              </a:rPr>
              <a:t>1</a:t>
            </a:r>
            <a:r>
              <a:rPr lang="en-US" altLang="zh-CN" sz="2400" b="1" dirty="0">
                <a:solidFill>
                  <a:srgbClr val="393939"/>
                </a:solidFill>
                <a:latin typeface="+mn-ea"/>
                <a:ea typeface="+mn-ea"/>
              </a:rPr>
              <a:t>.</a:t>
            </a:r>
            <a:r>
              <a:rPr lang="zh-CN" altLang="en-US" sz="2400" b="1" dirty="0">
                <a:solidFill>
                  <a:srgbClr val="393939"/>
                </a:solidFill>
                <a:latin typeface="+mn-ea"/>
                <a:ea typeface="+mn-ea"/>
              </a:rPr>
              <a:t>选择初始大哥：</a:t>
            </a:r>
            <a:br>
              <a:rPr lang="zh-CN" altLang="en-US" sz="2400" b="1" dirty="0">
                <a:solidFill>
                  <a:srgbClr val="393939"/>
                </a:solidFill>
                <a:latin typeface="+mn-ea"/>
                <a:ea typeface="+mn-ea"/>
              </a:rPr>
            </a:br>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就选</a:t>
            </a:r>
            <a:r>
              <a:rPr lang="en-US" altLang="zh-CN" sz="2400" dirty="0">
                <a:solidFill>
                  <a:srgbClr val="393939"/>
                </a:solidFill>
                <a:latin typeface="+mn-ea"/>
                <a:ea typeface="+mn-ea"/>
              </a:rPr>
              <a:t>P1</a:t>
            </a:r>
            <a:r>
              <a:rPr lang="zh-CN" altLang="en-US" sz="2400" dirty="0">
                <a:solidFill>
                  <a:srgbClr val="393939"/>
                </a:solidFill>
                <a:latin typeface="+mn-ea"/>
                <a:ea typeface="+mn-ea"/>
              </a:rPr>
              <a:t>和</a:t>
            </a:r>
            <a:r>
              <a:rPr lang="en-US" altLang="zh-CN" sz="2400" dirty="0" smtClean="0">
                <a:solidFill>
                  <a:srgbClr val="393939"/>
                </a:solidFill>
                <a:latin typeface="+mn-ea"/>
                <a:ea typeface="+mn-ea"/>
              </a:rPr>
              <a:t>P2</a:t>
            </a:r>
          </a:p>
          <a:p>
            <a:r>
              <a:rPr lang="en-US" altLang="zh-CN" sz="2400" b="1" dirty="0" smtClean="0">
                <a:solidFill>
                  <a:srgbClr val="393939"/>
                </a:solidFill>
                <a:latin typeface="+mn-ea"/>
                <a:ea typeface="+mn-ea"/>
              </a:rPr>
              <a:t>2.</a:t>
            </a:r>
            <a:r>
              <a:rPr lang="zh-CN" altLang="en-US" sz="2400" b="1" dirty="0" smtClean="0">
                <a:solidFill>
                  <a:srgbClr val="393939"/>
                </a:solidFill>
                <a:latin typeface="+mn-ea"/>
                <a:ea typeface="+mn-ea"/>
              </a:rPr>
              <a:t>计算小弟和大哥的距离：</a:t>
            </a:r>
            <a:r>
              <a:rPr lang="zh-CN" altLang="en-US" sz="2400" dirty="0" smtClean="0"/>
              <a:t/>
            </a:r>
            <a:br>
              <a:rPr lang="zh-CN" altLang="en-US" sz="2400" dirty="0" smtClean="0"/>
            </a:br>
            <a:r>
              <a:rPr lang="zh-CN" altLang="en-US" sz="2400" dirty="0" smtClean="0"/>
              <a:t>     </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到</a:t>
            </a:r>
            <a:r>
              <a:rPr lang="en-US" altLang="zh-CN" sz="2400" dirty="0" smtClean="0">
                <a:solidFill>
                  <a:srgbClr val="393939"/>
                </a:solidFill>
                <a:latin typeface="+mn-ea"/>
                <a:ea typeface="+mn-ea"/>
              </a:rPr>
              <a:t>P1</a:t>
            </a:r>
            <a:r>
              <a:rPr lang="zh-CN" altLang="en-US" sz="2400" dirty="0" smtClean="0">
                <a:solidFill>
                  <a:srgbClr val="393939"/>
                </a:solidFill>
                <a:latin typeface="+mn-ea"/>
                <a:ea typeface="+mn-ea"/>
              </a:rPr>
              <a:t>的距离从图上也能看出来（勾股定理），是√</a:t>
            </a:r>
            <a:r>
              <a:rPr lang="en-US" altLang="zh-CN" sz="2400" dirty="0" smtClean="0">
                <a:solidFill>
                  <a:srgbClr val="393939"/>
                </a:solidFill>
                <a:latin typeface="+mn-ea"/>
                <a:ea typeface="+mn-ea"/>
              </a:rPr>
              <a:t>10 = 3.16</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到</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的距离√</a:t>
            </a:r>
            <a:r>
              <a:rPr lang="en-US" altLang="zh-CN" sz="2400" dirty="0" smtClean="0">
                <a:solidFill>
                  <a:srgbClr val="393939"/>
                </a:solidFill>
                <a:latin typeface="+mn-ea"/>
                <a:ea typeface="+mn-ea"/>
              </a:rPr>
              <a:t>((3-1)^2+(1-2)^2 = √5 = 2.24</a:t>
            </a:r>
            <a:r>
              <a:rPr lang="zh-CN" altLang="en-US" sz="2400" dirty="0" smtClean="0">
                <a:solidFill>
                  <a:srgbClr val="393939"/>
                </a:solidFill>
                <a:latin typeface="+mn-ea"/>
                <a:ea typeface="+mn-ea"/>
              </a:rPr>
              <a:t>，所以</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离</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更近，</a:t>
            </a:r>
            <a:r>
              <a:rPr lang="en-US" altLang="zh-CN" sz="2400" dirty="0" smtClean="0">
                <a:solidFill>
                  <a:srgbClr val="393939"/>
                </a:solidFill>
                <a:latin typeface="+mn-ea"/>
                <a:ea typeface="+mn-ea"/>
              </a:rPr>
              <a:t>P3</a:t>
            </a:r>
            <a:r>
              <a:rPr lang="zh-CN" altLang="en-US" sz="2400" dirty="0" smtClean="0">
                <a:solidFill>
                  <a:srgbClr val="393939"/>
                </a:solidFill>
                <a:latin typeface="+mn-ea"/>
                <a:ea typeface="+mn-ea"/>
              </a:rPr>
              <a:t>就跟</a:t>
            </a:r>
            <a:r>
              <a:rPr lang="en-US" altLang="zh-CN" sz="2400" dirty="0" smtClean="0">
                <a:solidFill>
                  <a:srgbClr val="393939"/>
                </a:solidFill>
                <a:latin typeface="+mn-ea"/>
                <a:ea typeface="+mn-ea"/>
              </a:rPr>
              <a:t>P2</a:t>
            </a:r>
            <a:r>
              <a:rPr lang="zh-CN" altLang="en-US" sz="2400" dirty="0" smtClean="0">
                <a:solidFill>
                  <a:srgbClr val="393939"/>
                </a:solidFill>
                <a:latin typeface="+mn-ea"/>
                <a:ea typeface="+mn-ea"/>
              </a:rPr>
              <a:t>混。同理，</a:t>
            </a:r>
            <a:r>
              <a:rPr lang="en-US" altLang="zh-CN" sz="2400" dirty="0" smtClean="0">
                <a:solidFill>
                  <a:srgbClr val="393939"/>
                </a:solidFill>
                <a:latin typeface="+mn-ea"/>
                <a:ea typeface="+mn-ea"/>
              </a:rPr>
              <a:t>P4</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P5</a:t>
            </a:r>
            <a:r>
              <a:rPr lang="zh-CN" altLang="en-US" sz="2400" dirty="0" smtClean="0">
                <a:solidFill>
                  <a:srgbClr val="393939"/>
                </a:solidFill>
                <a:latin typeface="+mn-ea"/>
                <a:ea typeface="+mn-ea"/>
              </a:rPr>
              <a:t>、</a:t>
            </a:r>
            <a:r>
              <a:rPr lang="en-US" altLang="zh-CN" sz="2400" dirty="0" smtClean="0">
                <a:solidFill>
                  <a:srgbClr val="393939"/>
                </a:solidFill>
                <a:latin typeface="+mn-ea"/>
                <a:ea typeface="+mn-ea"/>
              </a:rPr>
              <a:t>P6</a:t>
            </a:r>
            <a:r>
              <a:rPr lang="zh-CN" altLang="en-US" sz="2400" dirty="0" smtClean="0">
                <a:solidFill>
                  <a:srgbClr val="393939"/>
                </a:solidFill>
                <a:latin typeface="+mn-ea"/>
                <a:ea typeface="+mn-ea"/>
              </a:rPr>
              <a:t>也这么算，如下：</a:t>
            </a:r>
            <a:endParaRPr lang="zh-CN" altLang="en-US" sz="2400" dirty="0">
              <a:solidFill>
                <a:srgbClr val="393939"/>
              </a:solidFill>
              <a:latin typeface="+mn-ea"/>
              <a:ea typeface="+mn-ea"/>
            </a:endParaRPr>
          </a:p>
        </p:txBody>
      </p:sp>
      <p:pic>
        <p:nvPicPr>
          <p:cNvPr id="2" name="图片 1"/>
          <p:cNvPicPr>
            <a:picLocks noChangeAspect="1"/>
          </p:cNvPicPr>
          <p:nvPr/>
        </p:nvPicPr>
        <p:blipFill>
          <a:blip r:embed="rId2"/>
          <a:stretch>
            <a:fillRect/>
          </a:stretch>
        </p:blipFill>
        <p:spPr>
          <a:xfrm>
            <a:off x="1406648" y="4009132"/>
            <a:ext cx="2828925" cy="2466975"/>
          </a:xfrm>
          <a:prstGeom prst="rect">
            <a:avLst/>
          </a:prstGeom>
        </p:spPr>
      </p:pic>
      <p:sp>
        <p:nvSpPr>
          <p:cNvPr id="3" name="矩形 2"/>
          <p:cNvSpPr/>
          <p:nvPr/>
        </p:nvSpPr>
        <p:spPr>
          <a:xfrm>
            <a:off x="4782082" y="4289590"/>
            <a:ext cx="6096000" cy="1938992"/>
          </a:xfrm>
          <a:prstGeom prst="rect">
            <a:avLst/>
          </a:prstGeom>
        </p:spPr>
        <p:txBody>
          <a:bodyPr>
            <a:spAutoFit/>
          </a:bodyPr>
          <a:lstStyle/>
          <a:p>
            <a:r>
              <a:rPr lang="en-US" altLang="zh-CN" sz="2400" dirty="0" smtClean="0">
                <a:latin typeface="+mn-ea"/>
                <a:ea typeface="+mn-ea"/>
              </a:rPr>
              <a:t>     P3</a:t>
            </a:r>
            <a:r>
              <a:rPr lang="zh-CN" altLang="en-US" sz="2400" dirty="0" smtClean="0">
                <a:latin typeface="+mn-ea"/>
                <a:ea typeface="+mn-ea"/>
              </a:rPr>
              <a:t>到</a:t>
            </a:r>
            <a:r>
              <a:rPr lang="en-US" altLang="zh-CN" sz="2400" dirty="0" smtClean="0">
                <a:latin typeface="+mn-ea"/>
                <a:ea typeface="+mn-ea"/>
              </a:rPr>
              <a:t>P6</a:t>
            </a:r>
            <a:r>
              <a:rPr lang="zh-CN" altLang="en-US" sz="2400" dirty="0" smtClean="0">
                <a:latin typeface="+mn-ea"/>
                <a:ea typeface="+mn-ea"/>
              </a:rPr>
              <a:t>都跟</a:t>
            </a:r>
            <a:r>
              <a:rPr lang="en-US" altLang="zh-CN" sz="2400" dirty="0" smtClean="0">
                <a:latin typeface="+mn-ea"/>
                <a:ea typeface="+mn-ea"/>
              </a:rPr>
              <a:t>P2</a:t>
            </a:r>
            <a:r>
              <a:rPr lang="zh-CN" altLang="en-US" sz="2400" dirty="0" smtClean="0">
                <a:latin typeface="+mn-ea"/>
                <a:ea typeface="+mn-ea"/>
              </a:rPr>
              <a:t>更近，所以第一次站队的结果是：</a:t>
            </a:r>
          </a:p>
          <a:p>
            <a:endParaRPr lang="zh-CN" altLang="en-US" sz="2400" dirty="0" smtClean="0">
              <a:latin typeface="+mn-ea"/>
              <a:ea typeface="+mn-ea"/>
            </a:endParaRPr>
          </a:p>
          <a:p>
            <a:r>
              <a:rPr lang="zh-CN" altLang="en-US" sz="2400" dirty="0" smtClean="0">
                <a:latin typeface="+mn-ea"/>
                <a:ea typeface="+mn-ea"/>
              </a:rPr>
              <a:t>组</a:t>
            </a:r>
            <a:r>
              <a:rPr lang="en-US" altLang="zh-CN" sz="2400" dirty="0" smtClean="0">
                <a:latin typeface="+mn-ea"/>
                <a:ea typeface="+mn-ea"/>
              </a:rPr>
              <a:t>A</a:t>
            </a:r>
            <a:r>
              <a:rPr lang="zh-CN" altLang="en-US" sz="2400" dirty="0" smtClean="0">
                <a:latin typeface="+mn-ea"/>
                <a:ea typeface="+mn-ea"/>
              </a:rPr>
              <a:t>：</a:t>
            </a:r>
            <a:r>
              <a:rPr lang="en-US" altLang="zh-CN" sz="2400" dirty="0" smtClean="0">
                <a:latin typeface="+mn-ea"/>
                <a:ea typeface="+mn-ea"/>
              </a:rPr>
              <a:t>P1</a:t>
            </a:r>
          </a:p>
          <a:p>
            <a:r>
              <a:rPr lang="zh-CN" altLang="en-US" sz="2400" dirty="0" smtClean="0">
                <a:latin typeface="+mn-ea"/>
                <a:ea typeface="+mn-ea"/>
              </a:rPr>
              <a:t>组</a:t>
            </a:r>
            <a:r>
              <a:rPr lang="en-US" altLang="zh-CN" sz="2400" dirty="0" smtClean="0">
                <a:latin typeface="+mn-ea"/>
                <a:ea typeface="+mn-ea"/>
              </a:rPr>
              <a:t>B</a:t>
            </a:r>
            <a:r>
              <a:rPr lang="zh-CN" altLang="en-US" sz="2400" dirty="0" smtClean="0">
                <a:latin typeface="+mn-ea"/>
                <a:ea typeface="+mn-ea"/>
              </a:rPr>
              <a:t>：</a:t>
            </a:r>
            <a:r>
              <a:rPr lang="en-US" altLang="zh-CN" sz="2400" dirty="0" smtClean="0">
                <a:latin typeface="+mn-ea"/>
                <a:ea typeface="+mn-ea"/>
              </a:rPr>
              <a:t>P2</a:t>
            </a:r>
            <a:r>
              <a:rPr lang="zh-CN" altLang="en-US" sz="2400" dirty="0" smtClean="0">
                <a:latin typeface="+mn-ea"/>
                <a:ea typeface="+mn-ea"/>
              </a:rPr>
              <a:t>、</a:t>
            </a:r>
            <a:r>
              <a:rPr lang="en-US" altLang="zh-CN" sz="2400" dirty="0" smtClean="0">
                <a:latin typeface="+mn-ea"/>
                <a:ea typeface="+mn-ea"/>
              </a:rPr>
              <a:t>P3</a:t>
            </a:r>
            <a:r>
              <a:rPr lang="zh-CN" altLang="en-US" sz="2400" dirty="0" smtClean="0">
                <a:latin typeface="+mn-ea"/>
                <a:ea typeface="+mn-ea"/>
              </a:rPr>
              <a:t>、</a:t>
            </a:r>
            <a:r>
              <a:rPr lang="en-US" altLang="zh-CN" sz="2400" dirty="0" smtClean="0">
                <a:latin typeface="+mn-ea"/>
                <a:ea typeface="+mn-ea"/>
              </a:rPr>
              <a:t>P4</a:t>
            </a:r>
            <a:r>
              <a:rPr lang="zh-CN" altLang="en-US" sz="2400" dirty="0" smtClean="0">
                <a:latin typeface="+mn-ea"/>
                <a:ea typeface="+mn-ea"/>
              </a:rPr>
              <a:t>、</a:t>
            </a:r>
            <a:r>
              <a:rPr lang="en-US" altLang="zh-CN" sz="2400" dirty="0" smtClean="0">
                <a:latin typeface="+mn-ea"/>
                <a:ea typeface="+mn-ea"/>
              </a:rPr>
              <a:t>P5</a:t>
            </a:r>
            <a:r>
              <a:rPr lang="zh-CN" altLang="en-US" sz="2400" dirty="0" smtClean="0">
                <a:latin typeface="+mn-ea"/>
                <a:ea typeface="+mn-ea"/>
              </a:rPr>
              <a:t>、</a:t>
            </a:r>
            <a:r>
              <a:rPr lang="en-US" altLang="zh-CN" sz="2400" dirty="0" smtClean="0">
                <a:latin typeface="+mn-ea"/>
                <a:ea typeface="+mn-ea"/>
              </a:rPr>
              <a:t>P6</a:t>
            </a:r>
            <a:endParaRPr lang="zh-CN" altLang="en-US" sz="2400" dirty="0">
              <a:latin typeface="+mn-ea"/>
              <a:ea typeface="+mn-ea"/>
            </a:endParaRPr>
          </a:p>
        </p:txBody>
      </p:sp>
    </p:spTree>
    <p:extLst>
      <p:ext uri="{BB962C8B-B14F-4D97-AF65-F5344CB8AC3E}">
        <p14:creationId xmlns:p14="http://schemas.microsoft.com/office/powerpoint/2010/main" val="32877516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3416320"/>
          </a:xfrm>
          <a:prstGeom prst="rect">
            <a:avLst/>
          </a:prstGeom>
        </p:spPr>
        <p:txBody>
          <a:bodyPr wrap="square">
            <a:spAutoFit/>
          </a:bodyPr>
          <a:lstStyle/>
          <a:p>
            <a:r>
              <a:rPr lang="en-US" altLang="zh-CN" sz="2400" b="1" dirty="0" smtClean="0">
                <a:solidFill>
                  <a:srgbClr val="393939"/>
                </a:solidFill>
                <a:latin typeface="+mn-ea"/>
                <a:ea typeface="+mn-ea"/>
              </a:rPr>
              <a:t>3</a:t>
            </a:r>
            <a:r>
              <a:rPr lang="en-US" altLang="zh-CN" sz="2400" b="1" dirty="0">
                <a:solidFill>
                  <a:srgbClr val="393939"/>
                </a:solidFill>
                <a:latin typeface="+mn-ea"/>
                <a:ea typeface="+mn-ea"/>
              </a:rPr>
              <a:t>.</a:t>
            </a:r>
            <a:r>
              <a:rPr lang="zh-CN" altLang="en-US" sz="2400" b="1" dirty="0">
                <a:solidFill>
                  <a:srgbClr val="393939"/>
                </a:solidFill>
                <a:latin typeface="+mn-ea"/>
                <a:ea typeface="+mn-ea"/>
              </a:rPr>
              <a:t>人民代表大会：</a:t>
            </a:r>
            <a:r>
              <a:rPr lang="zh-CN" altLang="en-US" sz="2400" dirty="0"/>
              <a:t/>
            </a:r>
            <a:br>
              <a:rPr lang="zh-CN" altLang="en-US" sz="2400" dirty="0"/>
            </a:br>
            <a:r>
              <a:rPr lang="zh-CN" altLang="en-US" sz="2400" dirty="0" smtClean="0"/>
              <a:t>     </a:t>
            </a:r>
            <a:r>
              <a:rPr lang="zh-CN" altLang="en-US" sz="2400" dirty="0" smtClean="0">
                <a:solidFill>
                  <a:srgbClr val="393939"/>
                </a:solidFill>
                <a:latin typeface="+mn-ea"/>
                <a:ea typeface="+mn-ea"/>
              </a:rPr>
              <a:t>组</a:t>
            </a:r>
            <a:r>
              <a:rPr lang="en-US" altLang="zh-CN" sz="2400" dirty="0">
                <a:solidFill>
                  <a:srgbClr val="393939"/>
                </a:solidFill>
                <a:latin typeface="+mn-ea"/>
                <a:ea typeface="+mn-ea"/>
              </a:rPr>
              <a:t>A</a:t>
            </a:r>
            <a:r>
              <a:rPr lang="zh-CN" altLang="en-US" sz="2400" dirty="0">
                <a:solidFill>
                  <a:srgbClr val="393939"/>
                </a:solidFill>
                <a:latin typeface="+mn-ea"/>
                <a:ea typeface="+mn-ea"/>
              </a:rPr>
              <a:t>没啥可选的，大哥还是</a:t>
            </a:r>
            <a:r>
              <a:rPr lang="en-US" altLang="zh-CN" sz="2400" dirty="0">
                <a:solidFill>
                  <a:srgbClr val="393939"/>
                </a:solidFill>
                <a:latin typeface="+mn-ea"/>
                <a:ea typeface="+mn-ea"/>
              </a:rPr>
              <a:t>P1</a:t>
            </a:r>
            <a:r>
              <a:rPr lang="zh-CN" altLang="en-US" sz="2400" dirty="0">
                <a:solidFill>
                  <a:srgbClr val="393939"/>
                </a:solidFill>
                <a:latin typeface="+mn-ea"/>
                <a:ea typeface="+mn-ea"/>
              </a:rPr>
              <a:t>自己</a:t>
            </a:r>
            <a:br>
              <a:rPr lang="zh-CN" altLang="en-US" sz="2400" dirty="0">
                <a:solidFill>
                  <a:srgbClr val="393939"/>
                </a:solidFill>
                <a:latin typeface="+mn-ea"/>
                <a:ea typeface="+mn-ea"/>
              </a:rPr>
            </a:br>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有五个人，需要选新大哥，这里要注意选大哥的方法是每个人</a:t>
            </a:r>
            <a:r>
              <a:rPr lang="en-US" altLang="zh-CN" sz="2400" dirty="0">
                <a:solidFill>
                  <a:srgbClr val="393939"/>
                </a:solidFill>
                <a:latin typeface="+mn-ea"/>
                <a:ea typeface="+mn-ea"/>
              </a:rPr>
              <a:t>X</a:t>
            </a:r>
            <a:r>
              <a:rPr lang="zh-CN" altLang="en-US" sz="2400" dirty="0">
                <a:solidFill>
                  <a:srgbClr val="393939"/>
                </a:solidFill>
                <a:latin typeface="+mn-ea"/>
                <a:ea typeface="+mn-ea"/>
              </a:rPr>
              <a:t>坐标的平均值和</a:t>
            </a:r>
            <a:r>
              <a:rPr lang="en-US" altLang="zh-CN" sz="2400" dirty="0">
                <a:solidFill>
                  <a:srgbClr val="393939"/>
                </a:solidFill>
                <a:latin typeface="+mn-ea"/>
                <a:ea typeface="+mn-ea"/>
              </a:rPr>
              <a:t>Y</a:t>
            </a:r>
            <a:r>
              <a:rPr lang="zh-CN" altLang="en-US" sz="2400" dirty="0">
                <a:solidFill>
                  <a:srgbClr val="393939"/>
                </a:solidFill>
                <a:latin typeface="+mn-ea"/>
                <a:ea typeface="+mn-ea"/>
              </a:rPr>
              <a:t>坐标的平均值组成的新的点，为新大哥，也就是说这个大哥是“虚拟的”。</a:t>
            </a:r>
            <a:br>
              <a:rPr lang="zh-CN" altLang="en-US" sz="2400" dirty="0">
                <a:solidFill>
                  <a:srgbClr val="393939"/>
                </a:solidFill>
                <a:latin typeface="+mn-ea"/>
                <a:ea typeface="+mn-ea"/>
              </a:rPr>
            </a:br>
            <a:r>
              <a:rPr lang="zh-CN" altLang="en-US" sz="2400" dirty="0" smtClean="0">
                <a:solidFill>
                  <a:srgbClr val="393939"/>
                </a:solidFill>
                <a:latin typeface="+mn-ea"/>
                <a:ea typeface="+mn-ea"/>
              </a:rPr>
              <a:t>     因此</a:t>
            </a:r>
            <a:r>
              <a:rPr lang="zh-CN" altLang="en-US" sz="2400" dirty="0">
                <a:solidFill>
                  <a:srgbClr val="393939"/>
                </a:solidFill>
                <a:latin typeface="+mn-ea"/>
                <a:ea typeface="+mn-ea"/>
              </a:rPr>
              <a:t>，</a:t>
            </a:r>
            <a:r>
              <a:rPr lang="en-US" altLang="zh-CN" sz="2400" dirty="0">
                <a:solidFill>
                  <a:srgbClr val="393939"/>
                </a:solidFill>
                <a:latin typeface="+mn-ea"/>
                <a:ea typeface="+mn-ea"/>
              </a:rPr>
              <a:t>B</a:t>
            </a:r>
            <a:r>
              <a:rPr lang="zh-CN" altLang="en-US" sz="2400" dirty="0">
                <a:solidFill>
                  <a:srgbClr val="393939"/>
                </a:solidFill>
                <a:latin typeface="+mn-ea"/>
                <a:ea typeface="+mn-ea"/>
              </a:rPr>
              <a:t>组选出新大哥的坐标为：</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1+3+8+9+10</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2+1+8+10+7</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a:t>
            </a:r>
            <a:r>
              <a:rPr lang="zh-CN" altLang="en-US" sz="2400" dirty="0">
                <a:solidFill>
                  <a:srgbClr val="393939"/>
                </a:solidFill>
                <a:latin typeface="+mn-ea"/>
                <a:ea typeface="+mn-ea"/>
              </a:rPr>
              <a:t>（</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a:t>
            </a:r>
            <a:br>
              <a:rPr lang="zh-CN" altLang="en-US" sz="2400" dirty="0">
                <a:solidFill>
                  <a:srgbClr val="393939"/>
                </a:solidFill>
                <a:latin typeface="+mn-ea"/>
                <a:ea typeface="+mn-ea"/>
              </a:rPr>
            </a:br>
            <a:r>
              <a:rPr lang="zh-CN" altLang="en-US" sz="2400" dirty="0" smtClean="0">
                <a:solidFill>
                  <a:srgbClr val="393939"/>
                </a:solidFill>
                <a:latin typeface="+mn-ea"/>
                <a:ea typeface="+mn-ea"/>
              </a:rPr>
              <a:t>     综合</a:t>
            </a:r>
            <a:r>
              <a:rPr lang="zh-CN" altLang="en-US" sz="2400" dirty="0">
                <a:solidFill>
                  <a:srgbClr val="393939"/>
                </a:solidFill>
                <a:latin typeface="+mn-ea"/>
                <a:ea typeface="+mn-ea"/>
              </a:rPr>
              <a:t>两组，新大哥为</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），而</a:t>
            </a:r>
            <a:r>
              <a:rPr lang="en-US" altLang="zh-CN" sz="2400" dirty="0">
                <a:solidFill>
                  <a:srgbClr val="393939"/>
                </a:solidFill>
                <a:latin typeface="+mn-ea"/>
                <a:ea typeface="+mn-ea"/>
              </a:rPr>
              <a:t>P2-P6</a:t>
            </a:r>
            <a:r>
              <a:rPr lang="zh-CN" altLang="en-US" sz="2400" dirty="0">
                <a:solidFill>
                  <a:srgbClr val="393939"/>
                </a:solidFill>
                <a:latin typeface="+mn-ea"/>
                <a:ea typeface="+mn-ea"/>
              </a:rPr>
              <a:t>重新成为小弟</a:t>
            </a:r>
          </a:p>
        </p:txBody>
      </p:sp>
    </p:spTree>
    <p:extLst>
      <p:ext uri="{BB962C8B-B14F-4D97-AF65-F5344CB8AC3E}">
        <p14:creationId xmlns:p14="http://schemas.microsoft.com/office/powerpoint/2010/main" val="7336622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3416320"/>
          </a:xfrm>
          <a:prstGeom prst="rect">
            <a:avLst/>
          </a:prstGeom>
        </p:spPr>
        <p:txBody>
          <a:bodyPr wrap="square">
            <a:spAutoFit/>
          </a:bodyPr>
          <a:lstStyle/>
          <a:p>
            <a:r>
              <a:rPr lang="en-US" altLang="zh-CN" sz="2400" b="1" dirty="0" smtClean="0">
                <a:solidFill>
                  <a:srgbClr val="393939"/>
                </a:solidFill>
                <a:latin typeface="+mn-ea"/>
                <a:ea typeface="+mn-ea"/>
              </a:rPr>
              <a:t>3</a:t>
            </a:r>
            <a:r>
              <a:rPr lang="en-US" altLang="zh-CN" sz="2400" b="1" dirty="0">
                <a:solidFill>
                  <a:srgbClr val="393939"/>
                </a:solidFill>
                <a:latin typeface="+mn-ea"/>
                <a:ea typeface="+mn-ea"/>
              </a:rPr>
              <a:t>.</a:t>
            </a:r>
            <a:r>
              <a:rPr lang="zh-CN" altLang="en-US" sz="2400" b="1" dirty="0">
                <a:solidFill>
                  <a:srgbClr val="393939"/>
                </a:solidFill>
                <a:latin typeface="+mn-ea"/>
                <a:ea typeface="+mn-ea"/>
              </a:rPr>
              <a:t>人民代表大会：</a:t>
            </a:r>
            <a:r>
              <a:rPr lang="zh-CN" altLang="en-US" sz="2400" dirty="0"/>
              <a:t/>
            </a:r>
            <a:br>
              <a:rPr lang="zh-CN" altLang="en-US" sz="2400" dirty="0"/>
            </a:br>
            <a:r>
              <a:rPr lang="zh-CN" altLang="en-US" sz="2400" dirty="0" smtClean="0"/>
              <a:t>     </a:t>
            </a:r>
            <a:r>
              <a:rPr lang="zh-CN" altLang="en-US" sz="2400" dirty="0" smtClean="0">
                <a:solidFill>
                  <a:srgbClr val="393939"/>
                </a:solidFill>
                <a:latin typeface="+mn-ea"/>
                <a:ea typeface="+mn-ea"/>
              </a:rPr>
              <a:t>组</a:t>
            </a:r>
            <a:r>
              <a:rPr lang="en-US" altLang="zh-CN" sz="2400" dirty="0">
                <a:solidFill>
                  <a:srgbClr val="393939"/>
                </a:solidFill>
                <a:latin typeface="+mn-ea"/>
                <a:ea typeface="+mn-ea"/>
              </a:rPr>
              <a:t>A</a:t>
            </a:r>
            <a:r>
              <a:rPr lang="zh-CN" altLang="en-US" sz="2400" dirty="0">
                <a:solidFill>
                  <a:srgbClr val="393939"/>
                </a:solidFill>
                <a:latin typeface="+mn-ea"/>
                <a:ea typeface="+mn-ea"/>
              </a:rPr>
              <a:t>没啥可选的，大哥还是</a:t>
            </a:r>
            <a:r>
              <a:rPr lang="en-US" altLang="zh-CN" sz="2400" dirty="0">
                <a:solidFill>
                  <a:srgbClr val="393939"/>
                </a:solidFill>
                <a:latin typeface="+mn-ea"/>
                <a:ea typeface="+mn-ea"/>
              </a:rPr>
              <a:t>P1</a:t>
            </a:r>
            <a:r>
              <a:rPr lang="zh-CN" altLang="en-US" sz="2400" dirty="0">
                <a:solidFill>
                  <a:srgbClr val="393939"/>
                </a:solidFill>
                <a:latin typeface="+mn-ea"/>
                <a:ea typeface="+mn-ea"/>
              </a:rPr>
              <a:t>自己</a:t>
            </a:r>
            <a:br>
              <a:rPr lang="zh-CN" altLang="en-US" sz="2400" dirty="0">
                <a:solidFill>
                  <a:srgbClr val="393939"/>
                </a:solidFill>
                <a:latin typeface="+mn-ea"/>
                <a:ea typeface="+mn-ea"/>
              </a:rPr>
            </a:br>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有五个人，需要选新大哥，这里要注意选大哥的方法是每个人</a:t>
            </a:r>
            <a:r>
              <a:rPr lang="en-US" altLang="zh-CN" sz="2400" dirty="0">
                <a:solidFill>
                  <a:srgbClr val="393939"/>
                </a:solidFill>
                <a:latin typeface="+mn-ea"/>
                <a:ea typeface="+mn-ea"/>
              </a:rPr>
              <a:t>X</a:t>
            </a:r>
            <a:r>
              <a:rPr lang="zh-CN" altLang="en-US" sz="2400" dirty="0">
                <a:solidFill>
                  <a:srgbClr val="393939"/>
                </a:solidFill>
                <a:latin typeface="+mn-ea"/>
                <a:ea typeface="+mn-ea"/>
              </a:rPr>
              <a:t>坐标的平均值和</a:t>
            </a:r>
            <a:r>
              <a:rPr lang="en-US" altLang="zh-CN" sz="2400" dirty="0">
                <a:solidFill>
                  <a:srgbClr val="393939"/>
                </a:solidFill>
                <a:latin typeface="+mn-ea"/>
                <a:ea typeface="+mn-ea"/>
              </a:rPr>
              <a:t>Y</a:t>
            </a:r>
            <a:r>
              <a:rPr lang="zh-CN" altLang="en-US" sz="2400" dirty="0">
                <a:solidFill>
                  <a:srgbClr val="393939"/>
                </a:solidFill>
                <a:latin typeface="+mn-ea"/>
                <a:ea typeface="+mn-ea"/>
              </a:rPr>
              <a:t>坐标的平均值组成的新的点，为新大哥，也就是说这个大哥是“虚拟的”。</a:t>
            </a:r>
            <a:br>
              <a:rPr lang="zh-CN" altLang="en-US" sz="2400" dirty="0">
                <a:solidFill>
                  <a:srgbClr val="393939"/>
                </a:solidFill>
                <a:latin typeface="+mn-ea"/>
                <a:ea typeface="+mn-ea"/>
              </a:rPr>
            </a:br>
            <a:r>
              <a:rPr lang="zh-CN" altLang="en-US" sz="2400" dirty="0" smtClean="0">
                <a:solidFill>
                  <a:srgbClr val="393939"/>
                </a:solidFill>
                <a:latin typeface="+mn-ea"/>
                <a:ea typeface="+mn-ea"/>
              </a:rPr>
              <a:t>     因此</a:t>
            </a:r>
            <a:r>
              <a:rPr lang="zh-CN" altLang="en-US" sz="2400" dirty="0">
                <a:solidFill>
                  <a:srgbClr val="393939"/>
                </a:solidFill>
                <a:latin typeface="+mn-ea"/>
                <a:ea typeface="+mn-ea"/>
              </a:rPr>
              <a:t>，</a:t>
            </a:r>
            <a:r>
              <a:rPr lang="en-US" altLang="zh-CN" sz="2400" dirty="0">
                <a:solidFill>
                  <a:srgbClr val="393939"/>
                </a:solidFill>
                <a:latin typeface="+mn-ea"/>
                <a:ea typeface="+mn-ea"/>
              </a:rPr>
              <a:t>B</a:t>
            </a:r>
            <a:r>
              <a:rPr lang="zh-CN" altLang="en-US" sz="2400" dirty="0">
                <a:solidFill>
                  <a:srgbClr val="393939"/>
                </a:solidFill>
                <a:latin typeface="+mn-ea"/>
                <a:ea typeface="+mn-ea"/>
              </a:rPr>
              <a:t>组选出新大哥的坐标为：</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1+3+8+9+10</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2+1+8+10+7</a:t>
            </a:r>
            <a:r>
              <a:rPr lang="zh-CN" altLang="en-US" sz="2400" dirty="0">
                <a:solidFill>
                  <a:srgbClr val="393939"/>
                </a:solidFill>
                <a:latin typeface="+mn-ea"/>
                <a:ea typeface="+mn-ea"/>
              </a:rPr>
              <a:t>）</a:t>
            </a:r>
            <a:r>
              <a:rPr lang="en-US" altLang="zh-CN" sz="2400" dirty="0">
                <a:solidFill>
                  <a:srgbClr val="393939"/>
                </a:solidFill>
                <a:latin typeface="+mn-ea"/>
                <a:ea typeface="+mn-ea"/>
              </a:rPr>
              <a:t>/5</a:t>
            </a:r>
            <a:r>
              <a:rPr lang="zh-CN" altLang="en-US" sz="2400" dirty="0">
                <a:solidFill>
                  <a:srgbClr val="393939"/>
                </a:solidFill>
                <a:latin typeface="+mn-ea"/>
                <a:ea typeface="+mn-ea"/>
              </a:rPr>
              <a:t>）</a:t>
            </a:r>
            <a:r>
              <a:rPr lang="en-US" altLang="zh-CN" sz="2400" dirty="0">
                <a:solidFill>
                  <a:srgbClr val="393939"/>
                </a:solidFill>
                <a:latin typeface="+mn-ea"/>
                <a:ea typeface="+mn-ea"/>
              </a:rPr>
              <a:t>=</a:t>
            </a:r>
            <a:r>
              <a:rPr lang="zh-CN" altLang="en-US" sz="2400" dirty="0">
                <a:solidFill>
                  <a:srgbClr val="393939"/>
                </a:solidFill>
                <a:latin typeface="+mn-ea"/>
                <a:ea typeface="+mn-ea"/>
              </a:rPr>
              <a:t>（</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a:t>
            </a:r>
            <a:br>
              <a:rPr lang="zh-CN" altLang="en-US" sz="2400" dirty="0">
                <a:solidFill>
                  <a:srgbClr val="393939"/>
                </a:solidFill>
                <a:latin typeface="+mn-ea"/>
                <a:ea typeface="+mn-ea"/>
              </a:rPr>
            </a:br>
            <a:r>
              <a:rPr lang="zh-CN" altLang="en-US" sz="2400" dirty="0" smtClean="0">
                <a:solidFill>
                  <a:srgbClr val="393939"/>
                </a:solidFill>
                <a:latin typeface="+mn-ea"/>
                <a:ea typeface="+mn-ea"/>
              </a:rPr>
              <a:t>     综合</a:t>
            </a:r>
            <a:r>
              <a:rPr lang="zh-CN" altLang="en-US" sz="2400" dirty="0">
                <a:solidFill>
                  <a:srgbClr val="393939"/>
                </a:solidFill>
                <a:latin typeface="+mn-ea"/>
                <a:ea typeface="+mn-ea"/>
              </a:rPr>
              <a:t>两组，新大哥为</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0</a:t>
            </a:r>
            <a:r>
              <a:rPr lang="zh-CN" altLang="en-US" sz="2400" dirty="0">
                <a:solidFill>
                  <a:srgbClr val="393939"/>
                </a:solidFill>
                <a:latin typeface="+mn-ea"/>
                <a:ea typeface="+mn-ea"/>
              </a:rPr>
              <a:t>），</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6.2</a:t>
            </a:r>
            <a:r>
              <a:rPr lang="zh-CN" altLang="en-US" sz="2400" dirty="0">
                <a:solidFill>
                  <a:srgbClr val="393939"/>
                </a:solidFill>
                <a:latin typeface="+mn-ea"/>
                <a:ea typeface="+mn-ea"/>
              </a:rPr>
              <a:t>，</a:t>
            </a:r>
            <a:r>
              <a:rPr lang="en-US" altLang="zh-CN" sz="2400" dirty="0">
                <a:solidFill>
                  <a:srgbClr val="393939"/>
                </a:solidFill>
                <a:latin typeface="+mn-ea"/>
                <a:ea typeface="+mn-ea"/>
              </a:rPr>
              <a:t>5.6</a:t>
            </a:r>
            <a:r>
              <a:rPr lang="zh-CN" altLang="en-US" sz="2400" dirty="0">
                <a:solidFill>
                  <a:srgbClr val="393939"/>
                </a:solidFill>
                <a:latin typeface="+mn-ea"/>
                <a:ea typeface="+mn-ea"/>
              </a:rPr>
              <a:t>），而</a:t>
            </a:r>
            <a:r>
              <a:rPr lang="en-US" altLang="zh-CN" sz="2400" dirty="0">
                <a:solidFill>
                  <a:srgbClr val="393939"/>
                </a:solidFill>
                <a:latin typeface="+mn-ea"/>
                <a:ea typeface="+mn-ea"/>
              </a:rPr>
              <a:t>P2-P6</a:t>
            </a:r>
            <a:r>
              <a:rPr lang="zh-CN" altLang="en-US" sz="2400" dirty="0">
                <a:solidFill>
                  <a:srgbClr val="393939"/>
                </a:solidFill>
                <a:latin typeface="+mn-ea"/>
                <a:ea typeface="+mn-ea"/>
              </a:rPr>
              <a:t>重新成为小弟</a:t>
            </a:r>
          </a:p>
        </p:txBody>
      </p:sp>
    </p:spTree>
    <p:extLst>
      <p:ext uri="{BB962C8B-B14F-4D97-AF65-F5344CB8AC3E}">
        <p14:creationId xmlns:p14="http://schemas.microsoft.com/office/powerpoint/2010/main" val="3691556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5" name="矩形 4"/>
          <p:cNvSpPr/>
          <p:nvPr/>
        </p:nvSpPr>
        <p:spPr>
          <a:xfrm>
            <a:off x="1775520" y="1844824"/>
            <a:ext cx="9599004" cy="461665"/>
          </a:xfrm>
          <a:prstGeom prst="rect">
            <a:avLst/>
          </a:prstGeom>
        </p:spPr>
        <p:txBody>
          <a:bodyPr wrap="square">
            <a:spAutoFit/>
          </a:bodyPr>
          <a:lstStyle/>
          <a:p>
            <a:r>
              <a:rPr lang="en-US" altLang="zh-CN" sz="2400" b="1" dirty="0" smtClean="0">
                <a:solidFill>
                  <a:srgbClr val="393939"/>
                </a:solidFill>
                <a:latin typeface="+mn-ea"/>
                <a:ea typeface="+mn-ea"/>
              </a:rPr>
              <a:t>4</a:t>
            </a:r>
            <a:r>
              <a:rPr lang="en-US" altLang="zh-CN" sz="2400" b="1" dirty="0">
                <a:solidFill>
                  <a:srgbClr val="393939"/>
                </a:solidFill>
                <a:latin typeface="+mn-ea"/>
                <a:ea typeface="+mn-ea"/>
              </a:rPr>
              <a:t>.</a:t>
            </a:r>
            <a:r>
              <a:rPr lang="zh-CN" altLang="en-US" sz="2400" b="1" dirty="0">
                <a:solidFill>
                  <a:srgbClr val="393939"/>
                </a:solidFill>
                <a:latin typeface="+mn-ea"/>
                <a:ea typeface="+mn-ea"/>
              </a:rPr>
              <a:t>再次计算小弟到大哥的距离</a:t>
            </a:r>
            <a:r>
              <a:rPr lang="zh-CN" altLang="en-US" sz="2400" b="1" dirty="0" smtClean="0">
                <a:solidFill>
                  <a:srgbClr val="393939"/>
                </a:solidFill>
                <a:latin typeface="+mn-ea"/>
                <a:ea typeface="+mn-ea"/>
              </a:rPr>
              <a:t>：</a:t>
            </a:r>
            <a:endParaRPr lang="en-US" altLang="zh-CN" sz="2400" b="1" dirty="0" smtClean="0">
              <a:solidFill>
                <a:srgbClr val="393939"/>
              </a:solidFill>
              <a:latin typeface="+mn-ea"/>
              <a:ea typeface="+mn-ea"/>
            </a:endParaRPr>
          </a:p>
        </p:txBody>
      </p:sp>
      <p:pic>
        <p:nvPicPr>
          <p:cNvPr id="2" name="图片 1"/>
          <p:cNvPicPr>
            <a:picLocks noChangeAspect="1"/>
          </p:cNvPicPr>
          <p:nvPr/>
        </p:nvPicPr>
        <p:blipFill>
          <a:blip r:embed="rId2"/>
          <a:stretch>
            <a:fillRect/>
          </a:stretch>
        </p:blipFill>
        <p:spPr>
          <a:xfrm>
            <a:off x="1271464" y="2595652"/>
            <a:ext cx="3219450" cy="2867025"/>
          </a:xfrm>
          <a:prstGeom prst="rect">
            <a:avLst/>
          </a:prstGeom>
        </p:spPr>
      </p:pic>
      <p:sp>
        <p:nvSpPr>
          <p:cNvPr id="3" name="矩形 2"/>
          <p:cNvSpPr/>
          <p:nvPr/>
        </p:nvSpPr>
        <p:spPr>
          <a:xfrm>
            <a:off x="4655840" y="2865348"/>
            <a:ext cx="7032104" cy="1569660"/>
          </a:xfrm>
          <a:prstGeom prst="rect">
            <a:avLst/>
          </a:prstGeom>
        </p:spPr>
        <p:txBody>
          <a:bodyPr wrap="square">
            <a:spAutoFit/>
          </a:bodyPr>
          <a:lstStyle/>
          <a:p>
            <a:r>
              <a:rPr lang="zh-CN" altLang="en-US" sz="2400" dirty="0" smtClean="0">
                <a:solidFill>
                  <a:srgbClr val="393939"/>
                </a:solidFill>
                <a:latin typeface="+mn-ea"/>
                <a:ea typeface="+mn-ea"/>
              </a:rPr>
              <a:t>     这时</a:t>
            </a:r>
            <a:r>
              <a:rPr lang="zh-CN" altLang="en-US" sz="2400" dirty="0">
                <a:solidFill>
                  <a:srgbClr val="393939"/>
                </a:solidFill>
                <a:latin typeface="+mn-ea"/>
                <a:ea typeface="+mn-ea"/>
              </a:rPr>
              <a:t>可以看到</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P1</a:t>
            </a:r>
            <a:r>
              <a:rPr lang="zh-CN" altLang="en-US" sz="2400" dirty="0">
                <a:solidFill>
                  <a:srgbClr val="393939"/>
                </a:solidFill>
                <a:latin typeface="+mn-ea"/>
                <a:ea typeface="+mn-ea"/>
              </a:rPr>
              <a:t>更近，</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哥更近，所以第二次站队的结果是：</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A</a:t>
            </a:r>
            <a:r>
              <a:rPr lang="zh-CN" altLang="en-US" sz="2400" dirty="0">
                <a:solidFill>
                  <a:srgbClr val="393939"/>
                </a:solidFill>
                <a:latin typeface="+mn-ea"/>
                <a:ea typeface="+mn-ea"/>
              </a:rPr>
              <a:t>：</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（虚拟大哥这时候消失）</a:t>
            </a:r>
          </a:p>
        </p:txBody>
      </p:sp>
    </p:spTree>
    <p:extLst>
      <p:ext uri="{BB962C8B-B14F-4D97-AF65-F5344CB8AC3E}">
        <p14:creationId xmlns:p14="http://schemas.microsoft.com/office/powerpoint/2010/main" val="2364578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聚类分析</a:t>
            </a:r>
            <a:r>
              <a:rPr lang="en-US" altLang="zh-CN" sz="4000" dirty="0" smtClean="0"/>
              <a:t>-k</a:t>
            </a:r>
            <a:r>
              <a:rPr lang="zh-CN" altLang="en-US" sz="4000" dirty="0" smtClean="0"/>
              <a:t>均值算法</a:t>
            </a:r>
            <a:endParaRPr lang="en-US" altLang="zh-CN" sz="4000" dirty="0"/>
          </a:p>
        </p:txBody>
      </p:sp>
      <p:sp>
        <p:nvSpPr>
          <p:cNvPr id="3" name="矩形 2"/>
          <p:cNvSpPr/>
          <p:nvPr/>
        </p:nvSpPr>
        <p:spPr>
          <a:xfrm>
            <a:off x="1127448" y="1571535"/>
            <a:ext cx="10297144" cy="1569660"/>
          </a:xfrm>
          <a:prstGeom prst="rect">
            <a:avLst/>
          </a:prstGeom>
        </p:spPr>
        <p:txBody>
          <a:bodyPr wrap="square">
            <a:spAutoFit/>
          </a:bodyPr>
          <a:lstStyle/>
          <a:p>
            <a:r>
              <a:rPr lang="en-US" altLang="zh-CN" sz="2400" b="1" dirty="0">
                <a:latin typeface="+mn-ea"/>
                <a:ea typeface="+mn-ea"/>
              </a:rPr>
              <a:t>5.</a:t>
            </a:r>
            <a:r>
              <a:rPr lang="zh-CN" altLang="en-US" sz="2400" b="1" dirty="0">
                <a:latin typeface="+mn-ea"/>
                <a:ea typeface="+mn-ea"/>
              </a:rPr>
              <a:t>第二届人民代表大会：</a:t>
            </a:r>
            <a:r>
              <a:rPr lang="zh-CN" altLang="en-US" sz="2400" dirty="0">
                <a:latin typeface="+mn-ea"/>
                <a:ea typeface="+mn-ea"/>
              </a:rPr>
              <a:t/>
            </a:r>
            <a:br>
              <a:rPr lang="zh-CN" altLang="en-US" sz="2400" dirty="0">
                <a:latin typeface="+mn-ea"/>
                <a:ea typeface="+mn-ea"/>
              </a:rPr>
            </a:br>
            <a:r>
              <a:rPr lang="zh-CN" altLang="en-US" sz="2400" dirty="0">
                <a:latin typeface="+mn-ea"/>
                <a:ea typeface="+mn-ea"/>
              </a:rPr>
              <a:t>按照上一届大会的方法选出两个新的虚拟大哥：</a:t>
            </a:r>
            <a:r>
              <a:rPr lang="en-US" altLang="zh-CN" sz="2400" dirty="0">
                <a:latin typeface="+mn-ea"/>
                <a:ea typeface="+mn-ea"/>
              </a:rPr>
              <a:t>P</a:t>
            </a:r>
            <a:r>
              <a:rPr lang="zh-CN" altLang="en-US" sz="2400" dirty="0">
                <a:latin typeface="+mn-ea"/>
                <a:ea typeface="+mn-ea"/>
              </a:rPr>
              <a:t>哥</a:t>
            </a:r>
            <a:r>
              <a:rPr lang="en-US" altLang="zh-CN" sz="2400" dirty="0">
                <a:latin typeface="+mn-ea"/>
                <a:ea typeface="+mn-ea"/>
              </a:rPr>
              <a:t>1</a:t>
            </a:r>
            <a:r>
              <a:rPr lang="zh-CN" altLang="en-US" sz="2400" dirty="0">
                <a:latin typeface="+mn-ea"/>
                <a:ea typeface="+mn-ea"/>
              </a:rPr>
              <a:t>（</a:t>
            </a:r>
            <a:r>
              <a:rPr lang="en-US" altLang="zh-CN" sz="2400" dirty="0">
                <a:latin typeface="+mn-ea"/>
                <a:ea typeface="+mn-ea"/>
              </a:rPr>
              <a:t>1.33</a:t>
            </a:r>
            <a:r>
              <a:rPr lang="zh-CN" altLang="en-US" sz="2400" dirty="0">
                <a:latin typeface="+mn-ea"/>
                <a:ea typeface="+mn-ea"/>
              </a:rPr>
              <a:t>，</a:t>
            </a:r>
            <a:r>
              <a:rPr lang="en-US" altLang="zh-CN" sz="2400" dirty="0">
                <a:latin typeface="+mn-ea"/>
                <a:ea typeface="+mn-ea"/>
              </a:rPr>
              <a:t>1</a:t>
            </a:r>
            <a:r>
              <a:rPr lang="zh-CN" altLang="en-US" sz="2400" dirty="0">
                <a:latin typeface="+mn-ea"/>
                <a:ea typeface="+mn-ea"/>
              </a:rPr>
              <a:t>） </a:t>
            </a:r>
            <a:r>
              <a:rPr lang="en-US" altLang="zh-CN" sz="2400" dirty="0">
                <a:latin typeface="+mn-ea"/>
                <a:ea typeface="+mn-ea"/>
              </a:rPr>
              <a:t>P</a:t>
            </a:r>
            <a:r>
              <a:rPr lang="zh-CN" altLang="en-US" sz="2400" dirty="0">
                <a:latin typeface="+mn-ea"/>
                <a:ea typeface="+mn-ea"/>
              </a:rPr>
              <a:t>哥</a:t>
            </a:r>
            <a:r>
              <a:rPr lang="en-US" altLang="zh-CN" sz="2400" dirty="0">
                <a:latin typeface="+mn-ea"/>
                <a:ea typeface="+mn-ea"/>
              </a:rPr>
              <a:t>2</a:t>
            </a:r>
            <a:r>
              <a:rPr lang="zh-CN" altLang="en-US" sz="2400" dirty="0">
                <a:latin typeface="+mn-ea"/>
                <a:ea typeface="+mn-ea"/>
              </a:rPr>
              <a:t>（</a:t>
            </a:r>
            <a:r>
              <a:rPr lang="en-US" altLang="zh-CN" sz="2400" dirty="0">
                <a:latin typeface="+mn-ea"/>
                <a:ea typeface="+mn-ea"/>
              </a:rPr>
              <a:t>9</a:t>
            </a:r>
            <a:r>
              <a:rPr lang="zh-CN" altLang="en-US" sz="2400" dirty="0">
                <a:latin typeface="+mn-ea"/>
                <a:ea typeface="+mn-ea"/>
              </a:rPr>
              <a:t>，</a:t>
            </a:r>
            <a:r>
              <a:rPr lang="en-US" altLang="zh-CN" sz="2400" dirty="0">
                <a:latin typeface="+mn-ea"/>
                <a:ea typeface="+mn-ea"/>
              </a:rPr>
              <a:t>8.33</a:t>
            </a:r>
            <a:r>
              <a:rPr lang="zh-CN" altLang="en-US" sz="2400" dirty="0">
                <a:latin typeface="+mn-ea"/>
                <a:ea typeface="+mn-ea"/>
              </a:rPr>
              <a:t>），</a:t>
            </a:r>
            <a:r>
              <a:rPr lang="en-US" altLang="zh-CN" sz="2400" dirty="0">
                <a:latin typeface="+mn-ea"/>
                <a:ea typeface="+mn-ea"/>
              </a:rPr>
              <a:t>P1-P6</a:t>
            </a:r>
            <a:r>
              <a:rPr lang="zh-CN" altLang="en-US" sz="2400" dirty="0">
                <a:latin typeface="+mn-ea"/>
                <a:ea typeface="+mn-ea"/>
              </a:rPr>
              <a:t>都成为</a:t>
            </a:r>
            <a:r>
              <a:rPr lang="zh-CN" altLang="en-US" sz="2400" dirty="0" smtClean="0">
                <a:latin typeface="+mn-ea"/>
                <a:ea typeface="+mn-ea"/>
              </a:rPr>
              <a:t>小弟</a:t>
            </a:r>
            <a:endParaRPr lang="en-US" altLang="zh-CN" sz="2400" dirty="0" smtClean="0">
              <a:latin typeface="+mn-ea"/>
              <a:ea typeface="+mn-ea"/>
            </a:endParaRPr>
          </a:p>
          <a:p>
            <a:r>
              <a:rPr lang="en-US" altLang="zh-CN" sz="2400" b="1" dirty="0">
                <a:latin typeface="+mn-ea"/>
                <a:ea typeface="+mn-ea"/>
              </a:rPr>
              <a:t>6.</a:t>
            </a:r>
            <a:r>
              <a:rPr lang="zh-CN" altLang="en-US" sz="2400" b="1" dirty="0">
                <a:latin typeface="+mn-ea"/>
                <a:ea typeface="+mn-ea"/>
              </a:rPr>
              <a:t>第三次计算小弟到大哥的距离：</a:t>
            </a:r>
          </a:p>
        </p:txBody>
      </p:sp>
      <p:pic>
        <p:nvPicPr>
          <p:cNvPr id="4" name="图片 3"/>
          <p:cNvPicPr>
            <a:picLocks noChangeAspect="1"/>
          </p:cNvPicPr>
          <p:nvPr/>
        </p:nvPicPr>
        <p:blipFill>
          <a:blip r:embed="rId2"/>
          <a:stretch>
            <a:fillRect/>
          </a:stretch>
        </p:blipFill>
        <p:spPr>
          <a:xfrm>
            <a:off x="1055440" y="3356992"/>
            <a:ext cx="2733675" cy="3314700"/>
          </a:xfrm>
          <a:prstGeom prst="rect">
            <a:avLst/>
          </a:prstGeom>
        </p:spPr>
      </p:pic>
      <p:sp>
        <p:nvSpPr>
          <p:cNvPr id="6" name="矩形 5"/>
          <p:cNvSpPr/>
          <p:nvPr/>
        </p:nvSpPr>
        <p:spPr>
          <a:xfrm>
            <a:off x="4079776" y="3573016"/>
            <a:ext cx="7200800" cy="2677656"/>
          </a:xfrm>
          <a:prstGeom prst="rect">
            <a:avLst/>
          </a:prstGeom>
        </p:spPr>
        <p:txBody>
          <a:bodyPr wrap="square">
            <a:spAutoFit/>
          </a:bodyPr>
          <a:lstStyle/>
          <a:p>
            <a:r>
              <a:rPr lang="zh-CN" altLang="en-US" sz="2400" dirty="0" smtClean="0">
                <a:solidFill>
                  <a:srgbClr val="393939"/>
                </a:solidFill>
                <a:latin typeface="+mn-ea"/>
                <a:ea typeface="+mn-ea"/>
              </a:rPr>
              <a:t>     这时</a:t>
            </a:r>
            <a:r>
              <a:rPr lang="zh-CN" altLang="en-US" sz="2400" dirty="0">
                <a:solidFill>
                  <a:srgbClr val="393939"/>
                </a:solidFill>
                <a:latin typeface="+mn-ea"/>
                <a:ea typeface="+mn-ea"/>
              </a:rPr>
              <a:t>可以看到</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1</a:t>
            </a:r>
            <a:r>
              <a:rPr lang="zh-CN" altLang="en-US" sz="2400" dirty="0">
                <a:solidFill>
                  <a:srgbClr val="393939"/>
                </a:solidFill>
                <a:latin typeface="+mn-ea"/>
                <a:ea typeface="+mn-ea"/>
              </a:rPr>
              <a:t>更近，</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r>
              <a:rPr lang="zh-CN" altLang="en-US" sz="2400" dirty="0">
                <a:solidFill>
                  <a:srgbClr val="393939"/>
                </a:solidFill>
                <a:latin typeface="+mn-ea"/>
                <a:ea typeface="+mn-ea"/>
              </a:rPr>
              <a:t>离</a:t>
            </a:r>
            <a:r>
              <a:rPr lang="en-US" altLang="zh-CN" sz="2400" dirty="0">
                <a:solidFill>
                  <a:srgbClr val="393939"/>
                </a:solidFill>
                <a:latin typeface="+mn-ea"/>
                <a:ea typeface="+mn-ea"/>
              </a:rPr>
              <a:t>P</a:t>
            </a:r>
            <a:r>
              <a:rPr lang="zh-CN" altLang="en-US" sz="2400" dirty="0">
                <a:solidFill>
                  <a:srgbClr val="393939"/>
                </a:solidFill>
                <a:latin typeface="+mn-ea"/>
                <a:ea typeface="+mn-ea"/>
              </a:rPr>
              <a:t>哥</a:t>
            </a:r>
            <a:r>
              <a:rPr lang="en-US" altLang="zh-CN" sz="2400" dirty="0">
                <a:solidFill>
                  <a:srgbClr val="393939"/>
                </a:solidFill>
                <a:latin typeface="+mn-ea"/>
                <a:ea typeface="+mn-ea"/>
              </a:rPr>
              <a:t>2</a:t>
            </a:r>
            <a:r>
              <a:rPr lang="zh-CN" altLang="en-US" sz="2400" dirty="0">
                <a:solidFill>
                  <a:srgbClr val="393939"/>
                </a:solidFill>
                <a:latin typeface="+mn-ea"/>
                <a:ea typeface="+mn-ea"/>
              </a:rPr>
              <a:t>更近，所以</a:t>
            </a:r>
            <a:r>
              <a:rPr lang="zh-CN" altLang="en-US" sz="2400" dirty="0" smtClean="0">
                <a:solidFill>
                  <a:srgbClr val="393939"/>
                </a:solidFill>
                <a:latin typeface="+mn-ea"/>
                <a:ea typeface="+mn-ea"/>
              </a:rPr>
              <a:t>第三次</a:t>
            </a:r>
            <a:r>
              <a:rPr lang="zh-CN" altLang="en-US" sz="2400" dirty="0">
                <a:solidFill>
                  <a:srgbClr val="393939"/>
                </a:solidFill>
                <a:latin typeface="+mn-ea"/>
                <a:ea typeface="+mn-ea"/>
              </a:rPr>
              <a:t>站队的结果是：</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A</a:t>
            </a:r>
            <a:r>
              <a:rPr lang="zh-CN" altLang="en-US" sz="2400" dirty="0">
                <a:solidFill>
                  <a:srgbClr val="393939"/>
                </a:solidFill>
                <a:latin typeface="+mn-ea"/>
                <a:ea typeface="+mn-ea"/>
              </a:rPr>
              <a:t>：</a:t>
            </a:r>
            <a:r>
              <a:rPr lang="en-US" altLang="zh-CN" sz="2400" dirty="0">
                <a:solidFill>
                  <a:srgbClr val="393939"/>
                </a:solidFill>
                <a:latin typeface="+mn-ea"/>
                <a:ea typeface="+mn-ea"/>
              </a:rPr>
              <a:t>P1</a:t>
            </a:r>
            <a:r>
              <a:rPr lang="zh-CN" altLang="en-US" sz="2400" dirty="0">
                <a:solidFill>
                  <a:srgbClr val="393939"/>
                </a:solidFill>
                <a:latin typeface="+mn-ea"/>
                <a:ea typeface="+mn-ea"/>
              </a:rPr>
              <a:t>、</a:t>
            </a:r>
            <a:r>
              <a:rPr lang="en-US" altLang="zh-CN" sz="2400" dirty="0">
                <a:solidFill>
                  <a:srgbClr val="393939"/>
                </a:solidFill>
                <a:latin typeface="+mn-ea"/>
                <a:ea typeface="+mn-ea"/>
              </a:rPr>
              <a:t>P2</a:t>
            </a:r>
            <a:r>
              <a:rPr lang="zh-CN" altLang="en-US" sz="2400" dirty="0">
                <a:solidFill>
                  <a:srgbClr val="393939"/>
                </a:solidFill>
                <a:latin typeface="+mn-ea"/>
                <a:ea typeface="+mn-ea"/>
              </a:rPr>
              <a:t>、</a:t>
            </a:r>
            <a:r>
              <a:rPr lang="en-US" altLang="zh-CN" sz="2400" dirty="0">
                <a:solidFill>
                  <a:srgbClr val="393939"/>
                </a:solidFill>
                <a:latin typeface="+mn-ea"/>
                <a:ea typeface="+mn-ea"/>
              </a:rPr>
              <a:t>P3</a:t>
            </a:r>
          </a:p>
          <a:p>
            <a:pPr latinLnBrk="1"/>
            <a:r>
              <a:rPr lang="zh-CN" altLang="en-US" sz="2400" dirty="0" smtClean="0">
                <a:solidFill>
                  <a:srgbClr val="393939"/>
                </a:solidFill>
                <a:latin typeface="+mn-ea"/>
                <a:ea typeface="+mn-ea"/>
              </a:rPr>
              <a:t>     组</a:t>
            </a:r>
            <a:r>
              <a:rPr lang="en-US" altLang="zh-CN" sz="2400" dirty="0">
                <a:solidFill>
                  <a:srgbClr val="393939"/>
                </a:solidFill>
                <a:latin typeface="+mn-ea"/>
                <a:ea typeface="+mn-ea"/>
              </a:rPr>
              <a:t>B</a:t>
            </a:r>
            <a:r>
              <a:rPr lang="zh-CN" altLang="en-US" sz="2400" dirty="0">
                <a:solidFill>
                  <a:srgbClr val="393939"/>
                </a:solidFill>
                <a:latin typeface="+mn-ea"/>
                <a:ea typeface="+mn-ea"/>
              </a:rPr>
              <a:t>：</a:t>
            </a:r>
            <a:r>
              <a:rPr lang="en-US" altLang="zh-CN" sz="2400" dirty="0">
                <a:solidFill>
                  <a:srgbClr val="393939"/>
                </a:solidFill>
                <a:latin typeface="+mn-ea"/>
                <a:ea typeface="+mn-ea"/>
              </a:rPr>
              <a:t>P4</a:t>
            </a:r>
            <a:r>
              <a:rPr lang="zh-CN" altLang="en-US" sz="2400" dirty="0">
                <a:solidFill>
                  <a:srgbClr val="393939"/>
                </a:solidFill>
                <a:latin typeface="+mn-ea"/>
                <a:ea typeface="+mn-ea"/>
              </a:rPr>
              <a:t>、</a:t>
            </a:r>
            <a:r>
              <a:rPr lang="en-US" altLang="zh-CN" sz="2400" dirty="0">
                <a:solidFill>
                  <a:srgbClr val="393939"/>
                </a:solidFill>
                <a:latin typeface="+mn-ea"/>
                <a:ea typeface="+mn-ea"/>
              </a:rPr>
              <a:t>P5</a:t>
            </a:r>
            <a:r>
              <a:rPr lang="zh-CN" altLang="en-US" sz="2400" dirty="0">
                <a:solidFill>
                  <a:srgbClr val="393939"/>
                </a:solidFill>
                <a:latin typeface="+mn-ea"/>
                <a:ea typeface="+mn-ea"/>
              </a:rPr>
              <a:t>、</a:t>
            </a:r>
            <a:r>
              <a:rPr lang="en-US" altLang="zh-CN" sz="2400" dirty="0">
                <a:solidFill>
                  <a:srgbClr val="393939"/>
                </a:solidFill>
                <a:latin typeface="+mn-ea"/>
                <a:ea typeface="+mn-ea"/>
              </a:rPr>
              <a:t>P6</a:t>
            </a:r>
          </a:p>
          <a:p>
            <a:r>
              <a:rPr lang="zh-CN" altLang="en-US" sz="2400" dirty="0" smtClean="0">
                <a:solidFill>
                  <a:srgbClr val="393939"/>
                </a:solidFill>
                <a:latin typeface="+mn-ea"/>
                <a:ea typeface="+mn-ea"/>
              </a:rPr>
              <a:t>     我们</a:t>
            </a:r>
            <a:r>
              <a:rPr lang="zh-CN" altLang="en-US" sz="2400" dirty="0">
                <a:solidFill>
                  <a:srgbClr val="393939"/>
                </a:solidFill>
                <a:latin typeface="+mn-ea"/>
                <a:ea typeface="+mn-ea"/>
              </a:rPr>
              <a:t>发现，这次站队的结果和上次没有任何变化了，说明已经收敛，聚类结束，聚类结果和我们最开始设想的结果完全一致。</a:t>
            </a:r>
            <a:endParaRPr lang="zh-CN" altLang="en-US" sz="2400" b="0" i="0" dirty="0">
              <a:solidFill>
                <a:srgbClr val="393939"/>
              </a:solidFill>
              <a:effectLst/>
              <a:latin typeface="+mn-ea"/>
              <a:ea typeface="+mn-ea"/>
            </a:endParaRPr>
          </a:p>
        </p:txBody>
      </p:sp>
    </p:spTree>
    <p:extLst>
      <p:ext uri="{BB962C8B-B14F-4D97-AF65-F5344CB8AC3E}">
        <p14:creationId xmlns:p14="http://schemas.microsoft.com/office/powerpoint/2010/main" val="11952382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en-US" altLang="zh-CN" sz="2400" dirty="0"/>
              <a:t>DBSCAN</a:t>
            </a:r>
            <a:r>
              <a:rPr lang="zh-CN" altLang="zh-CN" sz="2400" dirty="0"/>
              <a:t>（</a:t>
            </a:r>
            <a:r>
              <a:rPr lang="en-US" altLang="zh-CN" sz="2400" dirty="0"/>
              <a:t>Density-Based Spatial Clustering of Applications with Noise</a:t>
            </a:r>
            <a:r>
              <a:rPr lang="zh-CN" altLang="zh-CN" sz="2400" dirty="0"/>
              <a:t>，具有噪声的基于密度的聚类方法）是</a:t>
            </a:r>
            <a:r>
              <a:rPr lang="en-US" altLang="zh-CN" sz="2400" dirty="0"/>
              <a:t>1996</a:t>
            </a:r>
            <a:r>
              <a:rPr lang="zh-CN" altLang="zh-CN" sz="2400" dirty="0"/>
              <a:t>年提出的一种基于密度的空间的数据聚类算法。</a:t>
            </a:r>
            <a:endParaRPr lang="zh-CN" altLang="en-US" sz="2400" dirty="0"/>
          </a:p>
          <a:p>
            <a:r>
              <a:rPr lang="zh-CN" altLang="zh-CN" sz="2400" dirty="0"/>
              <a:t>该算法将具有足够密度的区域划分为簇，并在具有噪声的空间数据库中发现任意形状的簇，它将簇定义为密度相连的点的最大集合。</a:t>
            </a:r>
          </a:p>
          <a:p>
            <a:r>
              <a:rPr lang="zh-CN" altLang="zh-CN" sz="2400" dirty="0"/>
              <a:t>该算法将具有足够密度的点作为聚类中心，即核心点，不断对区域进行扩展。该算法利用基于密度的聚类的概念，即要求聚类空间中的一定区域内所包含对象（点或其他空间对象）的数目不小于某一给定阈值</a:t>
            </a:r>
            <a:r>
              <a:rPr lang="zh-CN" altLang="en-US" sz="2400" dirty="0"/>
              <a:t>。</a:t>
            </a:r>
            <a:endParaRPr lang="zh-CN" altLang="en-US" dirty="0"/>
          </a:p>
        </p:txBody>
      </p:sp>
    </p:spTree>
    <p:extLst>
      <p:ext uri="{BB962C8B-B14F-4D97-AF65-F5344CB8AC3E}">
        <p14:creationId xmlns:p14="http://schemas.microsoft.com/office/powerpoint/2010/main" val="419126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61193" y="1461942"/>
            <a:ext cx="9601200" cy="3581400"/>
          </a:xfrm>
        </p:spPr>
        <p:txBody>
          <a:bodyPr>
            <a:normAutofit/>
          </a:bodyPr>
          <a:lstStyle/>
          <a:p>
            <a:r>
              <a:rPr lang="zh-CN" altLang="en-US" dirty="0"/>
              <a:t>在许多回归应用中，应变量（</a:t>
            </a:r>
            <a:r>
              <a:rPr lang="en-US" altLang="zh-CN" dirty="0"/>
              <a:t>y</a:t>
            </a:r>
            <a:r>
              <a:rPr lang="zh-CN" altLang="en-US" dirty="0"/>
              <a:t>）仅能被假定为两个值，譬如：假设邮件是正常邮件为</a:t>
            </a:r>
            <a:r>
              <a:rPr lang="en-US" altLang="zh-CN" dirty="0"/>
              <a:t>1</a:t>
            </a:r>
            <a:r>
              <a:rPr lang="zh-CN" altLang="en-US" dirty="0"/>
              <a:t>，垃圾邮件为</a:t>
            </a:r>
            <a:r>
              <a:rPr lang="en-US" altLang="zh-CN" dirty="0"/>
              <a:t>0</a:t>
            </a:r>
            <a:r>
              <a:rPr lang="zh-CN" altLang="en-US" dirty="0"/>
              <a:t>；感冒了</a:t>
            </a:r>
            <a:r>
              <a:rPr lang="en-US" altLang="zh-CN" dirty="0"/>
              <a:t>1</a:t>
            </a:r>
            <a:r>
              <a:rPr lang="zh-CN" altLang="en-US" dirty="0"/>
              <a:t>，没感冒</a:t>
            </a:r>
            <a:r>
              <a:rPr lang="en-US" altLang="zh-CN" dirty="0"/>
              <a:t>0</a:t>
            </a:r>
            <a:r>
              <a:rPr lang="zh-CN" altLang="en-US" dirty="0"/>
              <a:t>；，所以逻辑回归也称为分类回归，用来解决分类问题。逻辑回归，需要一个应变量 </a:t>
            </a:r>
            <a:r>
              <a:rPr lang="en-US" altLang="zh-CN" dirty="0" smtClean="0"/>
              <a:t>y</a:t>
            </a:r>
            <a:r>
              <a:rPr lang="zh-CN" altLang="en-US" dirty="0" smtClean="0"/>
              <a:t>和</a:t>
            </a:r>
            <a:r>
              <a:rPr lang="zh-CN" altLang="en-US" dirty="0"/>
              <a:t>一个或一个以上的自变量。</a:t>
            </a:r>
            <a:r>
              <a:rPr lang="zh-CN" altLang="en-US" dirty="0" smtClean="0"/>
              <a:t>它为</a:t>
            </a:r>
            <a:r>
              <a:rPr lang="en-US" altLang="zh-CN" dirty="0" err="1" smtClean="0"/>
              <a:t>ax+b</a:t>
            </a:r>
            <a:r>
              <a:rPr lang="zh-CN" altLang="en-US" dirty="0"/>
              <a:t>，当值的范围在</a:t>
            </a:r>
            <a:r>
              <a:rPr lang="en-US" altLang="zh-CN" dirty="0"/>
              <a:t>[0,1]</a:t>
            </a:r>
            <a:r>
              <a:rPr lang="zh-CN" altLang="en-US" dirty="0"/>
              <a:t>上时，输入的连续值范围为 </a:t>
            </a:r>
            <a:r>
              <a:rPr lang="en-US" altLang="zh-CN" dirty="0" smtClean="0"/>
              <a:t>[</a:t>
            </a:r>
            <a:r>
              <a:rPr lang="zh-CN" altLang="en-US" dirty="0" smtClean="0"/>
              <a:t>负无穷，</a:t>
            </a:r>
            <a:r>
              <a:rPr lang="zh-CN" altLang="en-US" dirty="0"/>
              <a:t>正</a:t>
            </a:r>
            <a:r>
              <a:rPr lang="zh-CN" altLang="en-US" dirty="0" smtClean="0"/>
              <a:t>无穷</a:t>
            </a:r>
            <a:r>
              <a:rPr lang="en-US" altLang="zh-CN" dirty="0" smtClean="0"/>
              <a:t>] </a:t>
            </a:r>
            <a:r>
              <a:rPr lang="zh-CN" altLang="en-US" dirty="0"/>
              <a:t>。譬如判定我是不是感冒了，</a:t>
            </a:r>
            <a:r>
              <a:rPr lang="en-US" altLang="zh-CN" dirty="0"/>
              <a:t>y</a:t>
            </a:r>
            <a:r>
              <a:rPr lang="zh-CN" altLang="en-US" dirty="0"/>
              <a:t>的结果中，</a:t>
            </a:r>
            <a:r>
              <a:rPr lang="en-US" altLang="zh-CN" dirty="0"/>
              <a:t>0</a:t>
            </a:r>
            <a:r>
              <a:rPr lang="zh-CN" altLang="en-US" dirty="0"/>
              <a:t>代表没感冒，</a:t>
            </a:r>
            <a:r>
              <a:rPr lang="en-US" altLang="zh-CN" dirty="0"/>
              <a:t>1</a:t>
            </a:r>
            <a:r>
              <a:rPr lang="zh-CN" altLang="en-US" dirty="0"/>
              <a:t>代表感冒，一系列综合指标</a:t>
            </a:r>
            <a:r>
              <a:rPr lang="en-US" altLang="zh-CN" dirty="0"/>
              <a:t>x</a:t>
            </a:r>
            <a:r>
              <a:rPr lang="zh-CN" altLang="en-US" dirty="0" smtClean="0"/>
              <a:t>取值</a:t>
            </a:r>
            <a:r>
              <a:rPr lang="en-US" altLang="zh-CN" dirty="0"/>
              <a:t>[</a:t>
            </a:r>
            <a:r>
              <a:rPr lang="zh-CN" altLang="en-US" dirty="0"/>
              <a:t>负无穷，正无穷</a:t>
            </a:r>
            <a:r>
              <a:rPr lang="en-US" altLang="zh-CN" dirty="0"/>
              <a:t>] </a:t>
            </a:r>
            <a:r>
              <a:rPr lang="zh-CN" altLang="en-US" dirty="0" smtClean="0"/>
              <a:t>，</a:t>
            </a:r>
            <a:r>
              <a:rPr lang="zh-CN" altLang="en-US" dirty="0"/>
              <a:t>如体温，咳嗽，头痛情况的综合取值。可以表示为这样一组数据（</a:t>
            </a:r>
            <a:r>
              <a:rPr lang="en-US" altLang="zh-CN" dirty="0" err="1"/>
              <a:t>x,y</a:t>
            </a:r>
            <a:r>
              <a:rPr lang="en-US" altLang="zh-CN" dirty="0"/>
              <a:t>) </a:t>
            </a:r>
            <a:r>
              <a:rPr lang="zh-CN" altLang="en-US" dirty="0" smtClean="0"/>
              <a:t>属于 </a:t>
            </a:r>
            <a:r>
              <a:rPr lang="en-US" altLang="zh-CN" dirty="0" smtClean="0"/>
              <a:t>{(</a:t>
            </a:r>
            <a:r>
              <a:rPr lang="en-US" altLang="zh-CN" dirty="0"/>
              <a:t>1,0), (2,0), (3,0), (4,0), (5,0),(6,1), (7,1), (8,1), (9,1), (10,1) }</a:t>
            </a:r>
            <a:endParaRPr lang="zh-CN" altLang="en-US" sz="2400" dirty="0"/>
          </a:p>
        </p:txBody>
      </p:sp>
      <p:pic>
        <p:nvPicPr>
          <p:cNvPr id="7" name="图片 6"/>
          <p:cNvPicPr>
            <a:picLocks noChangeAspect="1"/>
          </p:cNvPicPr>
          <p:nvPr/>
        </p:nvPicPr>
        <p:blipFill>
          <a:blip r:embed="rId2"/>
          <a:stretch>
            <a:fillRect/>
          </a:stretch>
        </p:blipFill>
        <p:spPr>
          <a:xfrm>
            <a:off x="4511824" y="3645024"/>
            <a:ext cx="3924300" cy="29908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844560" y="4222800"/>
              <a:ext cx="3130920" cy="743400"/>
            </p14:xfrm>
          </p:contentPart>
        </mc:Choice>
        <mc:Fallback xmlns="">
          <p:pic>
            <p:nvPicPr>
              <p:cNvPr id="2" name="墨迹 1"/>
              <p:cNvPicPr/>
              <p:nvPr/>
            </p:nvPicPr>
            <p:blipFill>
              <a:blip r:embed="rId4"/>
              <a:stretch>
                <a:fillRect/>
              </a:stretch>
            </p:blipFill>
            <p:spPr>
              <a:xfrm>
                <a:off x="835200" y="4213440"/>
                <a:ext cx="3149640" cy="762120"/>
              </a:xfrm>
              <a:prstGeom prst="rect">
                <a:avLst/>
              </a:prstGeom>
            </p:spPr>
          </p:pic>
        </mc:Fallback>
      </mc:AlternateContent>
    </p:spTree>
    <p:extLst>
      <p:ext uri="{BB962C8B-B14F-4D97-AF65-F5344CB8AC3E}">
        <p14:creationId xmlns:p14="http://schemas.microsoft.com/office/powerpoint/2010/main" val="3192258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363272" cy="4411662"/>
          </a:xfrm>
        </p:spPr>
        <p:txBody>
          <a:bodyPr/>
          <a:lstStyle/>
          <a:p>
            <a:r>
              <a:rPr lang="zh-CN" altLang="en-US" sz="2400" dirty="0"/>
              <a:t>步骤：</a:t>
            </a:r>
          </a:p>
          <a:p>
            <a:pPr lvl="1"/>
            <a:r>
              <a:rPr lang="en-US" altLang="zh-CN" sz="2400" i="0" dirty="0"/>
              <a:t>DBSCAN</a:t>
            </a:r>
            <a:r>
              <a:rPr lang="zh-CN" altLang="en-US" sz="2400" i="0" dirty="0"/>
              <a:t>通过检查数据集中每点的</a:t>
            </a:r>
            <a:r>
              <a:rPr lang="en-US" altLang="zh-CN" sz="2400" i="0" dirty="0"/>
              <a:t>Eps</a:t>
            </a:r>
            <a:r>
              <a:rPr lang="zh-CN" altLang="en-US" sz="2400" i="0" dirty="0"/>
              <a:t>邻域（半径</a:t>
            </a:r>
            <a:r>
              <a:rPr lang="en-US" altLang="zh-CN" sz="2400" i="0" dirty="0"/>
              <a:t>Eps</a:t>
            </a:r>
            <a:r>
              <a:rPr lang="zh-CN" altLang="en-US" sz="2400" i="0" dirty="0"/>
              <a:t>内的邻域）来搜索簇，如果点</a:t>
            </a:r>
            <a:r>
              <a:rPr lang="en-US" altLang="zh-CN" sz="2400" i="0" dirty="0"/>
              <a:t>p</a:t>
            </a:r>
            <a:r>
              <a:rPr lang="zh-CN" altLang="en-US" sz="2400" i="0" dirty="0"/>
              <a:t>的</a:t>
            </a:r>
            <a:r>
              <a:rPr lang="en-US" altLang="zh-CN" sz="2400" i="0" dirty="0"/>
              <a:t>Eps</a:t>
            </a:r>
            <a:r>
              <a:rPr lang="zh-CN" altLang="en-US" sz="2400" i="0" dirty="0"/>
              <a:t>邻域包含的点多于</a:t>
            </a:r>
            <a:r>
              <a:rPr lang="en-US" altLang="zh-CN" sz="2400" i="0" dirty="0" err="1"/>
              <a:t>MinPts</a:t>
            </a:r>
            <a:r>
              <a:rPr lang="zh-CN" altLang="en-US" sz="2400" i="0" dirty="0"/>
              <a:t>个，则创建一个以</a:t>
            </a:r>
            <a:r>
              <a:rPr lang="en-US" altLang="zh-CN" sz="2400" i="0" dirty="0"/>
              <a:t>p</a:t>
            </a:r>
            <a:r>
              <a:rPr lang="zh-CN" altLang="en-US" sz="2400" i="0" dirty="0"/>
              <a:t>为核心对象的簇；</a:t>
            </a:r>
          </a:p>
          <a:p>
            <a:pPr lvl="1"/>
            <a:r>
              <a:rPr lang="zh-CN" altLang="en-US" sz="2400" i="0" dirty="0"/>
              <a:t>然后，</a:t>
            </a:r>
            <a:r>
              <a:rPr lang="en-US" altLang="zh-CN" sz="2400" i="0" dirty="0"/>
              <a:t>DBSCAN</a:t>
            </a:r>
            <a:r>
              <a:rPr lang="zh-CN" altLang="en-US" sz="2400" i="0" dirty="0"/>
              <a:t>迭代地聚集从这些核心对象直接密度可达的对象，这个过程可能涉及一些密度可达簇的合并（直接密度可达是指：给定一个对象集合</a:t>
            </a:r>
            <a:r>
              <a:rPr lang="en-US" altLang="zh-CN" sz="2400" i="0" dirty="0"/>
              <a:t>D</a:t>
            </a:r>
            <a:r>
              <a:rPr lang="zh-CN" altLang="en-US" sz="2400" i="0" dirty="0"/>
              <a:t>，如果对象</a:t>
            </a:r>
            <a:r>
              <a:rPr lang="en-US" altLang="zh-CN" sz="2400" i="0" dirty="0"/>
              <a:t>p</a:t>
            </a:r>
            <a:r>
              <a:rPr lang="zh-CN" altLang="en-US" sz="2400" i="0" dirty="0"/>
              <a:t>在对象</a:t>
            </a:r>
            <a:r>
              <a:rPr lang="en-US" altLang="zh-CN" sz="2400" i="0" dirty="0"/>
              <a:t>q</a:t>
            </a:r>
            <a:r>
              <a:rPr lang="zh-CN" altLang="en-US" sz="2400" i="0" dirty="0"/>
              <a:t>的</a:t>
            </a:r>
            <a:r>
              <a:rPr lang="en-US" altLang="zh-CN" sz="2400" i="0" dirty="0"/>
              <a:t>Eps</a:t>
            </a:r>
            <a:r>
              <a:rPr lang="zh-CN" altLang="en-US" sz="2400" i="0" dirty="0"/>
              <a:t>邻域内，而</a:t>
            </a:r>
            <a:r>
              <a:rPr lang="en-US" altLang="zh-CN" sz="2400" i="0" dirty="0"/>
              <a:t>q</a:t>
            </a:r>
            <a:r>
              <a:rPr lang="zh-CN" altLang="en-US" sz="2400" i="0" dirty="0"/>
              <a:t>是一个核心对象，则称对象</a:t>
            </a:r>
            <a:r>
              <a:rPr lang="en-US" altLang="zh-CN" sz="2400" i="0" dirty="0"/>
              <a:t>p</a:t>
            </a:r>
            <a:r>
              <a:rPr lang="zh-CN" altLang="en-US" sz="2400" i="0" dirty="0"/>
              <a:t>为对象</a:t>
            </a:r>
            <a:r>
              <a:rPr lang="en-US" altLang="zh-CN" sz="2400" i="0" dirty="0"/>
              <a:t>q</a:t>
            </a:r>
            <a:r>
              <a:rPr lang="zh-CN" altLang="en-US" sz="2400" i="0" dirty="0"/>
              <a:t>直接密度可达的对象）；</a:t>
            </a:r>
          </a:p>
          <a:p>
            <a:pPr lvl="1"/>
            <a:r>
              <a:rPr lang="zh-CN" altLang="en-US" sz="2400" i="0" dirty="0"/>
              <a:t>当没有新的点添加到任何簇时，该过程结束</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8102520" y="609480"/>
              <a:ext cx="2153160" cy="1270440"/>
            </p14:xfrm>
          </p:contentPart>
        </mc:Choice>
        <mc:Fallback xmlns="">
          <p:pic>
            <p:nvPicPr>
              <p:cNvPr id="3" name="墨迹 2"/>
              <p:cNvPicPr/>
              <p:nvPr/>
            </p:nvPicPr>
            <p:blipFill>
              <a:blip r:embed="rId3"/>
              <a:stretch>
                <a:fillRect/>
              </a:stretch>
            </p:blipFill>
            <p:spPr>
              <a:xfrm>
                <a:off x="8093160" y="600120"/>
                <a:ext cx="2171880" cy="1289160"/>
              </a:xfrm>
              <a:prstGeom prst="rect">
                <a:avLst/>
              </a:prstGeom>
            </p:spPr>
          </p:pic>
        </mc:Fallback>
      </mc:AlternateContent>
    </p:spTree>
    <p:extLst>
      <p:ext uri="{BB962C8B-B14F-4D97-AF65-F5344CB8AC3E}">
        <p14:creationId xmlns:p14="http://schemas.microsoft.com/office/powerpoint/2010/main" val="12109258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en-US" sz="2400" dirty="0"/>
              <a:t>优点：</a:t>
            </a:r>
          </a:p>
          <a:p>
            <a:pPr lvl="1"/>
            <a:r>
              <a:rPr lang="zh-CN" altLang="en-US" dirty="0"/>
              <a:t>聚类速度快且能够有效处理噪声点和发现任意形状的空间聚类；</a:t>
            </a:r>
          </a:p>
          <a:p>
            <a:pPr lvl="1"/>
            <a:r>
              <a:rPr lang="zh-CN" altLang="en-US" dirty="0"/>
              <a:t>与</a:t>
            </a:r>
            <a:r>
              <a:rPr lang="en-US" altLang="zh-CN" dirty="0"/>
              <a:t>K-MEANS</a:t>
            </a:r>
            <a:r>
              <a:rPr lang="zh-CN" altLang="en-US" dirty="0"/>
              <a:t>比较起来，不需要输入要划分的聚类个数；</a:t>
            </a:r>
          </a:p>
          <a:p>
            <a:pPr lvl="1"/>
            <a:r>
              <a:rPr lang="zh-CN" altLang="en-US" dirty="0"/>
              <a:t>聚类簇的形状没有偏倚；</a:t>
            </a:r>
          </a:p>
          <a:p>
            <a:pPr lvl="1"/>
            <a:r>
              <a:rPr lang="zh-CN" altLang="en-US" dirty="0"/>
              <a:t>可以在需要时输入过滤噪声的参数。</a:t>
            </a:r>
          </a:p>
          <a:p>
            <a:r>
              <a:rPr lang="zh-CN" altLang="en-US" sz="2400" dirty="0"/>
              <a:t>缺点：</a:t>
            </a:r>
          </a:p>
          <a:p>
            <a:pPr lvl="1"/>
            <a:r>
              <a:rPr lang="zh-CN" altLang="en-US" dirty="0"/>
              <a:t>当数据量增大时，要求较大的内存支持</a:t>
            </a:r>
            <a:r>
              <a:rPr lang="en-US" altLang="zh-CN" dirty="0"/>
              <a:t>I/O</a:t>
            </a:r>
            <a:r>
              <a:rPr lang="zh-CN" altLang="en-US" dirty="0"/>
              <a:t>消耗也很大；</a:t>
            </a:r>
          </a:p>
          <a:p>
            <a:pPr lvl="1"/>
            <a:r>
              <a:rPr lang="zh-CN" altLang="en-US" dirty="0"/>
              <a:t>当空间聚类的密度不均匀、聚类间距差相差很大时，聚类质量较差，因为这种情况下参数</a:t>
            </a:r>
            <a:r>
              <a:rPr lang="en-US" altLang="zh-CN" dirty="0" err="1"/>
              <a:t>MinPts</a:t>
            </a:r>
            <a:r>
              <a:rPr lang="zh-CN" altLang="en-US" dirty="0"/>
              <a:t>和</a:t>
            </a:r>
            <a:r>
              <a:rPr lang="en-US" altLang="zh-CN" dirty="0"/>
              <a:t>Eps</a:t>
            </a:r>
            <a:r>
              <a:rPr lang="zh-CN" altLang="en-US" dirty="0"/>
              <a:t>选取困难。</a:t>
            </a:r>
          </a:p>
          <a:p>
            <a:pPr lvl="1"/>
            <a:r>
              <a:rPr lang="zh-CN" altLang="en-US" dirty="0"/>
              <a:t>算法聚类效果依赖于距离公式的选取，实际应用中常用欧式距离，对于高维数据，存在“维数灾难”。</a:t>
            </a:r>
          </a:p>
        </p:txBody>
      </p: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4927680" y="692280"/>
              <a:ext cx="6693120" cy="3670560"/>
            </p14:xfrm>
          </p:contentPart>
        </mc:Choice>
        <mc:Fallback xmlns="">
          <p:pic>
            <p:nvPicPr>
              <p:cNvPr id="3" name="墨迹 2"/>
              <p:cNvPicPr/>
              <p:nvPr/>
            </p:nvPicPr>
            <p:blipFill>
              <a:blip r:embed="rId3"/>
              <a:stretch>
                <a:fillRect/>
              </a:stretch>
            </p:blipFill>
            <p:spPr>
              <a:xfrm>
                <a:off x="4918320" y="682920"/>
                <a:ext cx="6711840" cy="3689280"/>
              </a:xfrm>
              <a:prstGeom prst="rect">
                <a:avLst/>
              </a:prstGeom>
            </p:spPr>
          </p:pic>
        </mc:Fallback>
      </mc:AlternateContent>
    </p:spTree>
    <p:extLst>
      <p:ext uri="{BB962C8B-B14F-4D97-AF65-F5344CB8AC3E}">
        <p14:creationId xmlns:p14="http://schemas.microsoft.com/office/powerpoint/2010/main" val="290204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4" name="矩形 3"/>
          <p:cNvSpPr/>
          <p:nvPr/>
        </p:nvSpPr>
        <p:spPr>
          <a:xfrm>
            <a:off x="1389259" y="1802075"/>
            <a:ext cx="9416318" cy="1200329"/>
          </a:xfrm>
          <a:prstGeom prst="rect">
            <a:avLst/>
          </a:prstGeom>
        </p:spPr>
        <p:txBody>
          <a:bodyPr wrap="square">
            <a:spAutoFit/>
          </a:bodyPr>
          <a:lstStyle/>
          <a:p>
            <a:r>
              <a:rPr lang="en-US" altLang="zh-CN" sz="2400" dirty="0" smtClean="0">
                <a:solidFill>
                  <a:srgbClr val="212529"/>
                </a:solidFill>
                <a:latin typeface="+mn-ea"/>
                <a:ea typeface="+mn-ea"/>
              </a:rPr>
              <a:t>       K-Means</a:t>
            </a:r>
            <a:r>
              <a:rPr lang="zh-CN" altLang="en-US" sz="2400" dirty="0" smtClean="0">
                <a:solidFill>
                  <a:srgbClr val="212529"/>
                </a:solidFill>
                <a:latin typeface="+mn-ea"/>
                <a:ea typeface="+mn-ea"/>
              </a:rPr>
              <a:t>算法是基于距离</a:t>
            </a:r>
            <a:r>
              <a:rPr lang="zh-CN" altLang="en-US" sz="2400" dirty="0">
                <a:solidFill>
                  <a:srgbClr val="212529"/>
                </a:solidFill>
                <a:latin typeface="+mn-ea"/>
                <a:ea typeface="+mn-ea"/>
              </a:rPr>
              <a:t>的聚类算法，基于距离的聚类算法的聚类</a:t>
            </a:r>
            <a:r>
              <a:rPr lang="zh-CN" altLang="en-US" sz="2400" dirty="0" smtClean="0">
                <a:solidFill>
                  <a:srgbClr val="212529"/>
                </a:solidFill>
                <a:latin typeface="+mn-ea"/>
                <a:ea typeface="+mn-ea"/>
              </a:rPr>
              <a:t>结果</a:t>
            </a:r>
            <a:r>
              <a:rPr lang="zh-CN" altLang="en-US" sz="2400" dirty="0">
                <a:solidFill>
                  <a:srgbClr val="212529"/>
                </a:solidFill>
                <a:latin typeface="+mn-ea"/>
                <a:ea typeface="+mn-ea"/>
              </a:rPr>
              <a:t>是球状的簇，当数据集中的聚类结果是非球状结构时，基于距离的聚类算法的聚类效果并不好。</a:t>
            </a:r>
            <a:endParaRPr lang="zh-CN" altLang="en-US" sz="2400" dirty="0">
              <a:latin typeface="+mn-ea"/>
              <a:ea typeface="+mn-ea"/>
            </a:endParaRPr>
          </a:p>
        </p:txBody>
      </p:sp>
      <p:pic>
        <p:nvPicPr>
          <p:cNvPr id="5" name="图片 4"/>
          <p:cNvPicPr>
            <a:picLocks noChangeAspect="1"/>
          </p:cNvPicPr>
          <p:nvPr/>
        </p:nvPicPr>
        <p:blipFill>
          <a:blip r:embed="rId2"/>
          <a:stretch>
            <a:fillRect/>
          </a:stretch>
        </p:blipFill>
        <p:spPr>
          <a:xfrm>
            <a:off x="3287688" y="3002404"/>
            <a:ext cx="5369421" cy="1515471"/>
          </a:xfrm>
          <a:prstGeom prst="rect">
            <a:avLst/>
          </a:prstGeom>
        </p:spPr>
      </p:pic>
      <p:sp>
        <p:nvSpPr>
          <p:cNvPr id="6" name="矩形 5"/>
          <p:cNvSpPr/>
          <p:nvPr/>
        </p:nvSpPr>
        <p:spPr>
          <a:xfrm>
            <a:off x="1371600" y="4739660"/>
            <a:ext cx="9601200" cy="1569660"/>
          </a:xfrm>
          <a:prstGeom prst="rect">
            <a:avLst/>
          </a:prstGeom>
        </p:spPr>
        <p:txBody>
          <a:bodyPr wrap="square">
            <a:spAutoFit/>
          </a:bodyPr>
          <a:lstStyle/>
          <a:p>
            <a:r>
              <a:rPr lang="zh-CN" altLang="en-US" sz="2400" dirty="0" smtClean="0">
                <a:solidFill>
                  <a:srgbClr val="212529"/>
                </a:solidFill>
                <a:latin typeface="+mn-ea"/>
                <a:ea typeface="+mn-ea"/>
              </a:rPr>
              <a:t>      与</a:t>
            </a:r>
            <a:r>
              <a:rPr lang="zh-CN" altLang="en-US" sz="2400" dirty="0">
                <a:solidFill>
                  <a:srgbClr val="212529"/>
                </a:solidFill>
                <a:latin typeface="+mn-ea"/>
                <a:ea typeface="+mn-ea"/>
              </a:rPr>
              <a:t>基于距离的聚类算法不同的是，基于密度的聚类算法可以发现任意形状的聚类。在基于密度的聚类算法中，通过在数据集中寻找被低密度区域分离的高密度区域，将分离出的高密度区域作为一个独立的类别。</a:t>
            </a:r>
            <a:r>
              <a:rPr lang="en-US" altLang="zh-CN" sz="2400" dirty="0" smtClean="0">
                <a:solidFill>
                  <a:srgbClr val="212529"/>
                </a:solidFill>
                <a:latin typeface="+mn-ea"/>
                <a:ea typeface="+mn-ea"/>
              </a:rPr>
              <a:t>DBSCAN</a:t>
            </a:r>
            <a:r>
              <a:rPr lang="zh-CN" altLang="en-US" sz="2400" dirty="0" smtClean="0">
                <a:solidFill>
                  <a:srgbClr val="212529"/>
                </a:solidFill>
                <a:latin typeface="+mn-ea"/>
                <a:ea typeface="+mn-ea"/>
              </a:rPr>
              <a:t>是</a:t>
            </a:r>
            <a:r>
              <a:rPr lang="zh-CN" altLang="en-US" sz="2400" dirty="0">
                <a:solidFill>
                  <a:srgbClr val="212529"/>
                </a:solidFill>
                <a:latin typeface="+mn-ea"/>
                <a:ea typeface="+mn-ea"/>
              </a:rPr>
              <a:t>一种典型的基于密度的聚类算法。</a:t>
            </a:r>
          </a:p>
        </p:txBody>
      </p:sp>
    </p:spTree>
    <p:extLst>
      <p:ext uri="{BB962C8B-B14F-4D97-AF65-F5344CB8AC3E}">
        <p14:creationId xmlns:p14="http://schemas.microsoft.com/office/powerpoint/2010/main" val="11261813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4" name="矩形 3"/>
          <p:cNvSpPr/>
          <p:nvPr/>
        </p:nvSpPr>
        <p:spPr>
          <a:xfrm>
            <a:off x="1389259" y="1802075"/>
            <a:ext cx="9416318" cy="1569660"/>
          </a:xfrm>
          <a:prstGeom prst="rect">
            <a:avLst/>
          </a:prstGeom>
        </p:spPr>
        <p:txBody>
          <a:bodyPr wrap="square">
            <a:spAutoFit/>
          </a:bodyPr>
          <a:lstStyle/>
          <a:p>
            <a:r>
              <a:rPr lang="en-US" altLang="zh-CN" sz="2400" dirty="0" smtClean="0">
                <a:solidFill>
                  <a:srgbClr val="212529"/>
                </a:solidFill>
                <a:latin typeface="+mn-ea"/>
                <a:ea typeface="+mn-ea"/>
              </a:rPr>
              <a:t>       </a:t>
            </a:r>
            <a:r>
              <a:rPr lang="en-US" altLang="zh-CN" sz="2400" dirty="0">
                <a:latin typeface="+mn-ea"/>
                <a:ea typeface="+mn-ea"/>
              </a:rPr>
              <a:t>DBSCAN</a:t>
            </a:r>
            <a:r>
              <a:rPr lang="zh-CN" altLang="en-US" sz="2400" dirty="0">
                <a:latin typeface="+mn-ea"/>
                <a:ea typeface="+mn-ea"/>
              </a:rPr>
              <a:t>（</a:t>
            </a:r>
            <a:r>
              <a:rPr lang="en-US" altLang="zh-CN" sz="2400" dirty="0">
                <a:latin typeface="+mn-ea"/>
                <a:ea typeface="+mn-ea"/>
              </a:rPr>
              <a:t>Density-Based Spatial Clustering of Applications with Noise</a:t>
            </a:r>
            <a:r>
              <a:rPr lang="zh-CN" altLang="en-US" sz="2400" dirty="0">
                <a:latin typeface="+mn-ea"/>
                <a:ea typeface="+mn-ea"/>
              </a:rPr>
              <a:t>，具有噪声的基于密度的聚类方法）是一种基于密度的空间聚类算法。该算法将具有足够密度的区域划分为簇，并在具有噪声的空间数据库中发现任意形状的簇，它将簇定义为密度相连的点的最大集合。</a:t>
            </a:r>
          </a:p>
        </p:txBody>
      </p:sp>
    </p:spTree>
    <p:extLst>
      <p:ext uri="{BB962C8B-B14F-4D97-AF65-F5344CB8AC3E}">
        <p14:creationId xmlns:p14="http://schemas.microsoft.com/office/powerpoint/2010/main" val="11024491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pic>
        <p:nvPicPr>
          <p:cNvPr id="2" name="图片 1"/>
          <p:cNvPicPr>
            <a:picLocks noChangeAspect="1"/>
          </p:cNvPicPr>
          <p:nvPr/>
        </p:nvPicPr>
        <p:blipFill>
          <a:blip r:embed="rId3"/>
          <a:stretch>
            <a:fillRect/>
          </a:stretch>
        </p:blipFill>
        <p:spPr>
          <a:xfrm>
            <a:off x="2279576" y="1556792"/>
            <a:ext cx="6649938" cy="5088920"/>
          </a:xfrm>
          <a:prstGeom prst="rect">
            <a:avLst/>
          </a:prstGeom>
        </p:spPr>
      </p:pic>
    </p:spTree>
    <p:extLst>
      <p:ext uri="{BB962C8B-B14F-4D97-AF65-F5344CB8AC3E}">
        <p14:creationId xmlns:p14="http://schemas.microsoft.com/office/powerpoint/2010/main" val="14114348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3" name="矩形 2"/>
          <p:cNvSpPr/>
          <p:nvPr/>
        </p:nvSpPr>
        <p:spPr>
          <a:xfrm>
            <a:off x="1775520" y="1772816"/>
            <a:ext cx="9001000" cy="4154984"/>
          </a:xfrm>
          <a:prstGeom prst="rect">
            <a:avLst/>
          </a:prstGeom>
        </p:spPr>
        <p:txBody>
          <a:bodyPr wrap="square">
            <a:spAutoFit/>
          </a:bodyPr>
          <a:lstStyle/>
          <a:p>
            <a:r>
              <a:rPr lang="zh-CN" altLang="en-US" sz="2400" dirty="0">
                <a:solidFill>
                  <a:srgbClr val="212529"/>
                </a:solidFill>
                <a:latin typeface="+mn-ea"/>
                <a:ea typeface="+mn-ea"/>
              </a:rPr>
              <a:t>在</a:t>
            </a:r>
            <a:r>
              <a:rPr lang="en-US" altLang="zh-CN" sz="2400" dirty="0">
                <a:solidFill>
                  <a:srgbClr val="212529"/>
                </a:solidFill>
                <a:latin typeface="+mn-ea"/>
                <a:ea typeface="+mn-ea"/>
              </a:rPr>
              <a:t>DBSCAN</a:t>
            </a:r>
            <a:r>
              <a:rPr lang="zh-CN" altLang="en-US" sz="2400" dirty="0">
                <a:solidFill>
                  <a:srgbClr val="212529"/>
                </a:solidFill>
                <a:latin typeface="+mn-ea"/>
                <a:ea typeface="+mn-ea"/>
              </a:rPr>
              <a:t>算法中，还定义了如下一些概念：</a:t>
            </a:r>
          </a:p>
          <a:p>
            <a:pPr>
              <a:buFont typeface="Arial" panose="020B0604020202020204" pitchFamily="34" charset="0"/>
              <a:buChar char="•"/>
            </a:pPr>
            <a:r>
              <a:rPr lang="zh-CN" altLang="en-US" sz="2400" dirty="0">
                <a:solidFill>
                  <a:srgbClr val="212529"/>
                </a:solidFill>
                <a:latin typeface="+mn-ea"/>
                <a:ea typeface="+mn-ea"/>
              </a:rPr>
              <a:t>密度直达</a:t>
            </a:r>
            <a:r>
              <a:rPr lang="en-US" altLang="zh-CN" sz="2400" dirty="0">
                <a:solidFill>
                  <a:srgbClr val="212529"/>
                </a:solidFill>
                <a:latin typeface="+mn-ea"/>
                <a:ea typeface="+mn-ea"/>
              </a:rPr>
              <a:t>(directly density-reachable)</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是由样本点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 </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 </a:t>
            </a:r>
            <a:r>
              <a:rPr lang="zh-CN" altLang="en-US" sz="2400" dirty="0">
                <a:solidFill>
                  <a:srgbClr val="212529"/>
                </a:solidFill>
                <a:latin typeface="+mn-ea"/>
                <a:ea typeface="+mn-ea"/>
              </a:rPr>
              <a:t>密度直达的，如果它们满足 </a:t>
            </a:r>
            <a:r>
              <a:rPr lang="en-US" altLang="zh-CN" sz="2400" dirty="0" err="1">
                <a:solidFill>
                  <a:srgbClr val="212529"/>
                </a:solidFill>
                <a:latin typeface="+mn-ea"/>
                <a:ea typeface="+mn-ea"/>
              </a:rPr>
              <a:t>p∈NEps</a:t>
            </a:r>
            <a:r>
              <a:rPr lang="en-US" altLang="zh-CN" sz="2400" dirty="0">
                <a:solidFill>
                  <a:srgbClr val="212529"/>
                </a:solidFill>
                <a:latin typeface="+mn-ea"/>
                <a:ea typeface="+mn-ea"/>
              </a:rPr>
              <a:t>(q) </a:t>
            </a:r>
            <a:r>
              <a:rPr lang="zh-CN" altLang="en-US" sz="2400" dirty="0">
                <a:solidFill>
                  <a:srgbClr val="212529"/>
                </a:solidFill>
                <a:latin typeface="+mn-ea"/>
                <a:ea typeface="+mn-ea"/>
              </a:rPr>
              <a:t>且 </a:t>
            </a:r>
            <a:r>
              <a:rPr lang="en-US" altLang="zh-CN" sz="2400" dirty="0">
                <a:solidFill>
                  <a:srgbClr val="212529"/>
                </a:solidFill>
                <a:latin typeface="+mn-ea"/>
                <a:ea typeface="+mn-ea"/>
              </a:rPr>
              <a:t>|</a:t>
            </a:r>
            <a:r>
              <a:rPr lang="en-US" altLang="zh-CN" sz="2400" dirty="0" err="1">
                <a:solidFill>
                  <a:srgbClr val="212529"/>
                </a:solidFill>
                <a:latin typeface="+mn-ea"/>
                <a:ea typeface="+mn-ea"/>
              </a:rPr>
              <a:t>NEps</a:t>
            </a:r>
            <a:r>
              <a:rPr lang="en-US" altLang="zh-CN" sz="2400" dirty="0">
                <a:solidFill>
                  <a:srgbClr val="212529"/>
                </a:solidFill>
                <a:latin typeface="+mn-ea"/>
                <a:ea typeface="+mn-ea"/>
              </a:rPr>
              <a:t>(q)|≥</a:t>
            </a:r>
            <a:r>
              <a:rPr lang="en-US" altLang="zh-CN" sz="2400" dirty="0" err="1">
                <a:solidFill>
                  <a:srgbClr val="212529"/>
                </a:solidFill>
                <a:latin typeface="+mn-ea"/>
                <a:ea typeface="+mn-ea"/>
              </a:rPr>
              <a:t>MinPts</a:t>
            </a:r>
            <a:r>
              <a:rPr lang="en-US" altLang="zh-CN" sz="2400" dirty="0">
                <a:solidFill>
                  <a:srgbClr val="212529"/>
                </a:solidFill>
                <a:latin typeface="+mn-ea"/>
                <a:ea typeface="+mn-ea"/>
              </a:rPr>
              <a:t> </a:t>
            </a:r>
            <a:r>
              <a:rPr lang="zh-CN" altLang="en-US" sz="2400" dirty="0">
                <a:solidFill>
                  <a:srgbClr val="212529"/>
                </a:solidFill>
                <a:latin typeface="+mn-ea"/>
                <a:ea typeface="+mn-ea"/>
              </a:rPr>
              <a:t>（即样本点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是核心点）</a:t>
            </a:r>
          </a:p>
          <a:p>
            <a:pPr>
              <a:buFont typeface="Arial" panose="020B0604020202020204" pitchFamily="34" charset="0"/>
              <a:buChar char="•"/>
            </a:pPr>
            <a:r>
              <a:rPr lang="zh-CN" altLang="en-US" sz="2400" dirty="0">
                <a:solidFill>
                  <a:srgbClr val="212529"/>
                </a:solidFill>
                <a:latin typeface="+mn-ea"/>
                <a:ea typeface="+mn-ea"/>
              </a:rPr>
              <a:t>密度可达</a:t>
            </a:r>
            <a:r>
              <a:rPr lang="en-US" altLang="zh-CN" sz="2400" dirty="0">
                <a:solidFill>
                  <a:srgbClr val="212529"/>
                </a:solidFill>
                <a:latin typeface="+mn-ea"/>
                <a:ea typeface="+mn-ea"/>
              </a:rPr>
              <a:t>(density-reachable)</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是由样本点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a:t>
            </a:r>
            <a:r>
              <a:rPr lang="zh-CN" altLang="en-US" sz="2400" dirty="0">
                <a:solidFill>
                  <a:srgbClr val="212529"/>
                </a:solidFill>
                <a:latin typeface="+mn-ea"/>
                <a:ea typeface="+mn-ea"/>
              </a:rPr>
              <a:t>密度可达的，如果存在一系列的样本点 </a:t>
            </a:r>
            <a:r>
              <a:rPr lang="en-US" altLang="zh-CN" sz="2400" dirty="0">
                <a:solidFill>
                  <a:srgbClr val="212529"/>
                </a:solidFill>
                <a:latin typeface="+mn-ea"/>
                <a:ea typeface="+mn-ea"/>
              </a:rPr>
              <a:t>p1,…,</a:t>
            </a:r>
            <a:r>
              <a:rPr lang="en-US" altLang="zh-CN" sz="2400" dirty="0" err="1">
                <a:solidFill>
                  <a:srgbClr val="212529"/>
                </a:solidFill>
                <a:latin typeface="+mn-ea"/>
                <a:ea typeface="+mn-ea"/>
              </a:rPr>
              <a:t>pn</a:t>
            </a:r>
            <a:r>
              <a:rPr lang="zh-CN" altLang="en-US" sz="2400" dirty="0">
                <a:solidFill>
                  <a:srgbClr val="212529"/>
                </a:solidFill>
                <a:latin typeface="+mn-ea"/>
                <a:ea typeface="+mn-ea"/>
              </a:rPr>
              <a:t>（其中 </a:t>
            </a:r>
            <a:r>
              <a:rPr lang="en-US" altLang="zh-CN" sz="2400" dirty="0">
                <a:solidFill>
                  <a:srgbClr val="212529"/>
                </a:solidFill>
                <a:latin typeface="+mn-ea"/>
                <a:ea typeface="+mn-ea"/>
              </a:rPr>
              <a:t>p1=</a:t>
            </a:r>
            <a:r>
              <a:rPr lang="en-US" altLang="zh-CN" sz="2400" dirty="0" err="1">
                <a:solidFill>
                  <a:srgbClr val="212529"/>
                </a:solidFill>
                <a:latin typeface="+mn-ea"/>
                <a:ea typeface="+mn-ea"/>
              </a:rPr>
              <a:t>q,pn</a:t>
            </a:r>
            <a:r>
              <a:rPr lang="en-US" altLang="zh-CN" sz="2400" dirty="0">
                <a:solidFill>
                  <a:srgbClr val="212529"/>
                </a:solidFill>
                <a:latin typeface="+mn-ea"/>
                <a:ea typeface="+mn-ea"/>
              </a:rPr>
              <a:t>=p</a:t>
            </a:r>
            <a:r>
              <a:rPr lang="zh-CN" altLang="en-US" sz="2400" dirty="0">
                <a:solidFill>
                  <a:srgbClr val="212529"/>
                </a:solidFill>
                <a:latin typeface="+mn-ea"/>
                <a:ea typeface="+mn-ea"/>
              </a:rPr>
              <a:t>）使得对于</a:t>
            </a:r>
            <a:r>
              <a:rPr lang="en-US" altLang="zh-CN" sz="2400" dirty="0" err="1">
                <a:solidFill>
                  <a:srgbClr val="212529"/>
                </a:solidFill>
                <a:latin typeface="+mn-ea"/>
                <a:ea typeface="+mn-ea"/>
              </a:rPr>
              <a:t>i</a:t>
            </a:r>
            <a:r>
              <a:rPr lang="en-US" altLang="zh-CN" sz="2400" dirty="0">
                <a:solidFill>
                  <a:srgbClr val="212529"/>
                </a:solidFill>
                <a:latin typeface="+mn-ea"/>
                <a:ea typeface="+mn-ea"/>
              </a:rPr>
              <a:t>=1,…,n−1</a:t>
            </a:r>
            <a:r>
              <a:rPr lang="zh-CN" altLang="en-US" sz="2400" dirty="0">
                <a:solidFill>
                  <a:srgbClr val="212529"/>
                </a:solidFill>
                <a:latin typeface="+mn-ea"/>
                <a:ea typeface="+mn-ea"/>
              </a:rPr>
              <a:t>，样本点 </a:t>
            </a:r>
            <a:r>
              <a:rPr lang="en-US" altLang="zh-CN" sz="2400" dirty="0">
                <a:solidFill>
                  <a:srgbClr val="212529"/>
                </a:solidFill>
                <a:latin typeface="+mn-ea"/>
                <a:ea typeface="+mn-ea"/>
              </a:rPr>
              <a:t>pi+1 </a:t>
            </a:r>
            <a:r>
              <a:rPr lang="zh-CN" altLang="en-US" sz="2400" dirty="0">
                <a:solidFill>
                  <a:srgbClr val="212529"/>
                </a:solidFill>
                <a:latin typeface="+mn-ea"/>
                <a:ea typeface="+mn-ea"/>
              </a:rPr>
              <a:t>可由样本点 </a:t>
            </a:r>
            <a:r>
              <a:rPr lang="en-US" altLang="zh-CN" sz="2400" dirty="0">
                <a:solidFill>
                  <a:srgbClr val="212529"/>
                </a:solidFill>
                <a:latin typeface="+mn-ea"/>
                <a:ea typeface="+mn-ea"/>
              </a:rPr>
              <a:t>pi </a:t>
            </a:r>
            <a:r>
              <a:rPr lang="zh-CN" altLang="en-US" sz="2400" dirty="0">
                <a:solidFill>
                  <a:srgbClr val="212529"/>
                </a:solidFill>
                <a:latin typeface="+mn-ea"/>
                <a:ea typeface="+mn-ea"/>
              </a:rPr>
              <a:t>密度可达</a:t>
            </a:r>
          </a:p>
          <a:p>
            <a:pPr>
              <a:buFont typeface="Arial" panose="020B0604020202020204" pitchFamily="34" charset="0"/>
              <a:buChar char="•"/>
            </a:pPr>
            <a:r>
              <a:rPr lang="zh-CN" altLang="en-US" sz="2400" dirty="0">
                <a:solidFill>
                  <a:srgbClr val="212529"/>
                </a:solidFill>
                <a:latin typeface="+mn-ea"/>
                <a:ea typeface="+mn-ea"/>
              </a:rPr>
              <a:t>密度相连</a:t>
            </a:r>
            <a:r>
              <a:rPr lang="en-US" altLang="zh-CN" sz="2400" dirty="0">
                <a:solidFill>
                  <a:srgbClr val="212529"/>
                </a:solidFill>
                <a:latin typeface="+mn-ea"/>
                <a:ea typeface="+mn-ea"/>
              </a:rPr>
              <a:t>(density-connected)</a:t>
            </a:r>
            <a:r>
              <a:rPr lang="zh-CN" altLang="en-US" sz="2400" dirty="0">
                <a:solidFill>
                  <a:srgbClr val="212529"/>
                </a:solidFill>
                <a:latin typeface="+mn-ea"/>
                <a:ea typeface="+mn-ea"/>
              </a:rPr>
              <a:t>：我们称样本点 </a:t>
            </a:r>
            <a:r>
              <a:rPr lang="en-US" altLang="zh-CN" sz="2400" dirty="0">
                <a:solidFill>
                  <a:srgbClr val="212529"/>
                </a:solidFill>
                <a:latin typeface="+mn-ea"/>
                <a:ea typeface="+mn-ea"/>
              </a:rPr>
              <a:t>p </a:t>
            </a:r>
            <a:r>
              <a:rPr lang="zh-CN" altLang="en-US" sz="2400" dirty="0">
                <a:solidFill>
                  <a:srgbClr val="212529"/>
                </a:solidFill>
                <a:latin typeface="+mn-ea"/>
                <a:ea typeface="+mn-ea"/>
              </a:rPr>
              <a:t>与样本点 </a:t>
            </a:r>
            <a:r>
              <a:rPr lang="en-US" altLang="zh-CN" sz="2400" dirty="0">
                <a:solidFill>
                  <a:srgbClr val="212529"/>
                </a:solidFill>
                <a:latin typeface="+mn-ea"/>
                <a:ea typeface="+mn-ea"/>
              </a:rPr>
              <a:t>q </a:t>
            </a:r>
            <a:r>
              <a:rPr lang="zh-CN" altLang="en-US" sz="2400" dirty="0">
                <a:solidFill>
                  <a:srgbClr val="212529"/>
                </a:solidFill>
                <a:latin typeface="+mn-ea"/>
                <a:ea typeface="+mn-ea"/>
              </a:rPr>
              <a:t>对于参数 </a:t>
            </a:r>
            <a:r>
              <a:rPr lang="en-US" altLang="zh-CN" sz="2400" dirty="0">
                <a:solidFill>
                  <a:srgbClr val="212529"/>
                </a:solidFill>
                <a:latin typeface="+mn-ea"/>
                <a:ea typeface="+mn-ea"/>
              </a:rPr>
              <a:t>{</a:t>
            </a:r>
            <a:r>
              <a:rPr lang="en-US" altLang="zh-CN" sz="2400" dirty="0" err="1">
                <a:solidFill>
                  <a:srgbClr val="212529"/>
                </a:solidFill>
                <a:latin typeface="+mn-ea"/>
                <a:ea typeface="+mn-ea"/>
              </a:rPr>
              <a:t>Eps,MinPts</a:t>
            </a:r>
            <a:r>
              <a:rPr lang="en-US" altLang="zh-CN" sz="2400" dirty="0">
                <a:solidFill>
                  <a:srgbClr val="212529"/>
                </a:solidFill>
                <a:latin typeface="+mn-ea"/>
                <a:ea typeface="+mn-ea"/>
              </a:rPr>
              <a:t>} </a:t>
            </a:r>
            <a:r>
              <a:rPr lang="zh-CN" altLang="en-US" sz="2400" dirty="0">
                <a:solidFill>
                  <a:srgbClr val="212529"/>
                </a:solidFill>
                <a:latin typeface="+mn-ea"/>
                <a:ea typeface="+mn-ea"/>
              </a:rPr>
              <a:t>是密度相连的，如果存在一个样本点 </a:t>
            </a:r>
            <a:r>
              <a:rPr lang="en-US" altLang="zh-CN" sz="2400" dirty="0">
                <a:solidFill>
                  <a:srgbClr val="212529"/>
                </a:solidFill>
                <a:latin typeface="+mn-ea"/>
                <a:ea typeface="+mn-ea"/>
              </a:rPr>
              <a:t>o</a:t>
            </a:r>
            <a:r>
              <a:rPr lang="zh-CN" altLang="en-US" sz="2400" dirty="0">
                <a:solidFill>
                  <a:srgbClr val="212529"/>
                </a:solidFill>
                <a:latin typeface="+mn-ea"/>
                <a:ea typeface="+mn-ea"/>
              </a:rPr>
              <a:t>，使得 </a:t>
            </a:r>
            <a:r>
              <a:rPr lang="en-US" altLang="zh-CN" sz="2400" dirty="0">
                <a:solidFill>
                  <a:srgbClr val="212529"/>
                </a:solidFill>
                <a:latin typeface="+mn-ea"/>
                <a:ea typeface="+mn-ea"/>
              </a:rPr>
              <a:t>p </a:t>
            </a:r>
            <a:r>
              <a:rPr lang="zh-CN" altLang="en-US" sz="2400" dirty="0">
                <a:solidFill>
                  <a:srgbClr val="212529"/>
                </a:solidFill>
                <a:latin typeface="+mn-ea"/>
                <a:ea typeface="+mn-ea"/>
              </a:rPr>
              <a:t>和 </a:t>
            </a:r>
            <a:r>
              <a:rPr lang="en-US" altLang="zh-CN" sz="2400" dirty="0">
                <a:solidFill>
                  <a:srgbClr val="212529"/>
                </a:solidFill>
                <a:latin typeface="+mn-ea"/>
                <a:ea typeface="+mn-ea"/>
              </a:rPr>
              <a:t>q </a:t>
            </a:r>
            <a:r>
              <a:rPr lang="zh-CN" altLang="en-US" sz="2400" dirty="0">
                <a:solidFill>
                  <a:srgbClr val="212529"/>
                </a:solidFill>
                <a:latin typeface="+mn-ea"/>
                <a:ea typeface="+mn-ea"/>
              </a:rPr>
              <a:t>均由样本点 </a:t>
            </a:r>
            <a:r>
              <a:rPr lang="en-US" altLang="zh-CN" sz="2400" dirty="0">
                <a:solidFill>
                  <a:srgbClr val="212529"/>
                </a:solidFill>
                <a:latin typeface="+mn-ea"/>
                <a:ea typeface="+mn-ea"/>
              </a:rPr>
              <a:t>o </a:t>
            </a:r>
            <a:r>
              <a:rPr lang="zh-CN" altLang="en-US" sz="2400" dirty="0">
                <a:solidFill>
                  <a:srgbClr val="212529"/>
                </a:solidFill>
                <a:latin typeface="+mn-ea"/>
                <a:ea typeface="+mn-ea"/>
              </a:rPr>
              <a:t>密度可达。</a:t>
            </a:r>
            <a:endParaRPr lang="zh-CN" altLang="en-US" sz="2400" b="0" i="0" dirty="0">
              <a:solidFill>
                <a:srgbClr val="212529"/>
              </a:solidFill>
              <a:effectLst/>
              <a:latin typeface="+mn-ea"/>
              <a:ea typeface="+mn-ea"/>
            </a:endParaRPr>
          </a:p>
        </p:txBody>
      </p:sp>
    </p:spTree>
    <p:extLst>
      <p:ext uri="{BB962C8B-B14F-4D97-AF65-F5344CB8AC3E}">
        <p14:creationId xmlns:p14="http://schemas.microsoft.com/office/powerpoint/2010/main" val="28638804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pic>
        <p:nvPicPr>
          <p:cNvPr id="2" name="图片 1"/>
          <p:cNvPicPr>
            <a:picLocks noChangeAspect="1"/>
          </p:cNvPicPr>
          <p:nvPr/>
        </p:nvPicPr>
        <p:blipFill>
          <a:blip r:embed="rId3"/>
          <a:stretch>
            <a:fillRect/>
          </a:stretch>
        </p:blipFill>
        <p:spPr>
          <a:xfrm>
            <a:off x="2279576" y="1556792"/>
            <a:ext cx="6970897" cy="49984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5861160" y="3975120"/>
              <a:ext cx="5569200" cy="1486080"/>
            </p14:xfrm>
          </p:contentPart>
        </mc:Choice>
        <mc:Fallback xmlns="">
          <p:pic>
            <p:nvPicPr>
              <p:cNvPr id="3" name="墨迹 2"/>
              <p:cNvPicPr/>
              <p:nvPr/>
            </p:nvPicPr>
            <p:blipFill>
              <a:blip r:embed="rId5"/>
              <a:stretch>
                <a:fillRect/>
              </a:stretch>
            </p:blipFill>
            <p:spPr>
              <a:xfrm>
                <a:off x="5851800" y="3965760"/>
                <a:ext cx="5587920" cy="1504800"/>
              </a:xfrm>
              <a:prstGeom prst="rect">
                <a:avLst/>
              </a:prstGeom>
            </p:spPr>
          </p:pic>
        </mc:Fallback>
      </mc:AlternateContent>
    </p:spTree>
    <p:extLst>
      <p:ext uri="{BB962C8B-B14F-4D97-AF65-F5344CB8AC3E}">
        <p14:creationId xmlns:p14="http://schemas.microsoft.com/office/powerpoint/2010/main" val="2253738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聚类分析</a:t>
            </a:r>
            <a:r>
              <a:rPr lang="en-US" altLang="zh-CN" sz="4000" dirty="0" smtClean="0"/>
              <a:t>-DBSCAN</a:t>
            </a:r>
            <a:r>
              <a:rPr lang="zh-CN" altLang="en-US" sz="4000" dirty="0" smtClean="0"/>
              <a:t>算法</a:t>
            </a:r>
            <a:endParaRPr lang="en-US" altLang="zh-CN" sz="4000" dirty="0"/>
          </a:p>
        </p:txBody>
      </p:sp>
      <p:sp>
        <p:nvSpPr>
          <p:cNvPr id="3" name="矩形 2"/>
          <p:cNvSpPr/>
          <p:nvPr/>
        </p:nvSpPr>
        <p:spPr>
          <a:xfrm>
            <a:off x="1371600" y="1571535"/>
            <a:ext cx="10197008" cy="1200329"/>
          </a:xfrm>
          <a:prstGeom prst="rect">
            <a:avLst/>
          </a:prstGeom>
        </p:spPr>
        <p:txBody>
          <a:bodyPr wrap="square">
            <a:spAutoFit/>
          </a:bodyPr>
          <a:lstStyle/>
          <a:p>
            <a:r>
              <a:rPr lang="zh-CN" altLang="en-US" sz="2400" dirty="0">
                <a:solidFill>
                  <a:srgbClr val="212529"/>
                </a:solidFill>
                <a:latin typeface="+mn-ea"/>
                <a:ea typeface="+mn-ea"/>
              </a:rPr>
              <a:t>基于密度的聚类算法通过寻找被低密度区域分离的高密度区域，并将高密度区域作为一个聚类的“簇”。在</a:t>
            </a:r>
            <a:r>
              <a:rPr lang="en-US" altLang="zh-CN" sz="2400" dirty="0">
                <a:solidFill>
                  <a:srgbClr val="212529"/>
                </a:solidFill>
                <a:latin typeface="+mn-ea"/>
                <a:ea typeface="+mn-ea"/>
              </a:rPr>
              <a:t>DBSCAN</a:t>
            </a:r>
            <a:r>
              <a:rPr lang="zh-CN" altLang="en-US" sz="2400" dirty="0">
                <a:solidFill>
                  <a:srgbClr val="212529"/>
                </a:solidFill>
                <a:latin typeface="+mn-ea"/>
                <a:ea typeface="+mn-ea"/>
              </a:rPr>
              <a:t>算法中，聚类“簇”定义为：由密度可达关系导出的最大的密度连接样本的集合。</a:t>
            </a:r>
            <a:endParaRPr lang="zh-CN" altLang="en-US" sz="2400" dirty="0">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512" y="2741151"/>
            <a:ext cx="6429375" cy="4038600"/>
          </a:xfrm>
          <a:prstGeom prst="rect">
            <a:avLst/>
          </a:prstGeom>
        </p:spPr>
      </p:pic>
    </p:spTree>
    <p:extLst>
      <p:ext uri="{BB962C8B-B14F-4D97-AF65-F5344CB8AC3E}">
        <p14:creationId xmlns:p14="http://schemas.microsoft.com/office/powerpoint/2010/main" val="29927109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zh-CN" sz="2400" dirty="0"/>
              <a:t>回归分析方法反映的是事务数据库中属性值在时间上的特征，产生一个将数据项映射到一个实值预测变量的函数，发现变量或属性间的依赖关系，其主要研究问题包括数据序列的趋势特征、数据序列的预测以及数据间的相关关系等。</a:t>
            </a:r>
          </a:p>
          <a:p>
            <a:r>
              <a:rPr lang="zh-CN" altLang="zh-CN" sz="2400" dirty="0"/>
              <a:t>回归分析的目的在于了解变数间是否相关、相关方向和强度，并建立数学模型来进行预测。</a:t>
            </a:r>
          </a:p>
          <a:p>
            <a:r>
              <a:rPr lang="zh-CN" altLang="zh-CN" sz="2400" dirty="0"/>
              <a:t>与分类问题相似，典型的监督学习问题，分类问题预测的目标是离散变量，而回归问题预测的目标是连续变量。</a:t>
            </a:r>
            <a:endParaRPr lang="zh-CN" altLang="en-US" sz="2400" dirty="0"/>
          </a:p>
          <a:p>
            <a:r>
              <a:rPr lang="zh-CN" altLang="zh-CN" sz="2400" dirty="0"/>
              <a:t>由于回归分析与线性分析之间有着很多的相似性，所以用于分类的经典算法经过一些改动即可以应用于回归分析</a:t>
            </a:r>
            <a:r>
              <a:rPr lang="zh-CN" altLang="en-US" sz="2400" dirty="0"/>
              <a:t>。</a:t>
            </a:r>
          </a:p>
        </p:txBody>
      </p:sp>
    </p:spTree>
    <p:extLst>
      <p:ext uri="{BB962C8B-B14F-4D97-AF65-F5344CB8AC3E}">
        <p14:creationId xmlns:p14="http://schemas.microsoft.com/office/powerpoint/2010/main" val="1113729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endParaRPr lang="en-US" altLang="zh-CN" sz="4000" dirty="0"/>
          </a:p>
        </p:txBody>
      </p:sp>
      <p:sp>
        <p:nvSpPr>
          <p:cNvPr id="2" name="内容占位符 1"/>
          <p:cNvSpPr>
            <a:spLocks noGrp="1"/>
          </p:cNvSpPr>
          <p:nvPr>
            <p:ph idx="1"/>
          </p:nvPr>
        </p:nvSpPr>
        <p:spPr>
          <a:xfrm>
            <a:off x="1981200" y="1719263"/>
            <a:ext cx="8507288" cy="4411662"/>
          </a:xfrm>
        </p:spPr>
        <p:txBody>
          <a:bodyPr/>
          <a:lstStyle/>
          <a:p>
            <a:r>
              <a:rPr lang="zh-CN" altLang="zh-CN" sz="3600" dirty="0"/>
              <a:t>典型的回归分析模型包括：</a:t>
            </a:r>
            <a:endParaRPr lang="zh-CN" altLang="en-US" sz="3600" dirty="0"/>
          </a:p>
          <a:p>
            <a:pPr lvl="1"/>
            <a:r>
              <a:rPr lang="zh-CN" altLang="zh-CN" sz="3200" dirty="0"/>
              <a:t>线性回归分析</a:t>
            </a:r>
            <a:endParaRPr lang="zh-CN" altLang="en-US" sz="3200" dirty="0"/>
          </a:p>
          <a:p>
            <a:pPr lvl="1"/>
            <a:r>
              <a:rPr lang="zh-CN" altLang="zh-CN" sz="3200" dirty="0"/>
              <a:t>支持向量机（回归）</a:t>
            </a:r>
            <a:endParaRPr lang="zh-CN" altLang="en-US" sz="3200" dirty="0"/>
          </a:p>
          <a:p>
            <a:pPr lvl="1"/>
            <a:r>
              <a:rPr lang="en-US" altLang="zh-CN" sz="3200" dirty="0"/>
              <a:t>K</a:t>
            </a:r>
            <a:r>
              <a:rPr lang="zh-CN" altLang="zh-CN" sz="3200" dirty="0"/>
              <a:t>邻近（回归）</a:t>
            </a:r>
            <a:endParaRPr lang="zh-CN" altLang="en-US" sz="2400" dirty="0"/>
          </a:p>
        </p:txBody>
      </p:sp>
    </p:spTree>
    <p:extLst>
      <p:ext uri="{BB962C8B-B14F-4D97-AF65-F5344CB8AC3E}">
        <p14:creationId xmlns:p14="http://schemas.microsoft.com/office/powerpoint/2010/main" val="502916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4293096"/>
            <a:ext cx="9601200" cy="3581400"/>
          </a:xfrm>
        </p:spPr>
        <p:txBody>
          <a:bodyPr>
            <a:normAutofit/>
          </a:bodyPr>
          <a:lstStyle/>
          <a:p>
            <a:r>
              <a:rPr lang="zh-CN" altLang="en-US" dirty="0"/>
              <a:t>用函数来拟合以上数据：我们可以将输出的值限制在区间</a:t>
            </a:r>
            <a:r>
              <a:rPr lang="en-US" altLang="zh-CN" dirty="0"/>
              <a:t>[0,1]</a:t>
            </a:r>
            <a:r>
              <a:rPr lang="zh-CN" altLang="en-US" dirty="0"/>
              <a:t>上，</a:t>
            </a:r>
            <a:r>
              <a:rPr lang="en-US" altLang="zh-CN" dirty="0"/>
              <a:t>P</a:t>
            </a:r>
            <a:r>
              <a:rPr lang="zh-CN" altLang="en-US" dirty="0"/>
              <a:t>（</a:t>
            </a:r>
            <a:r>
              <a:rPr lang="en-US" altLang="zh-CN" dirty="0"/>
              <a:t>x</a:t>
            </a:r>
            <a:r>
              <a:rPr lang="zh-CN" altLang="en-US" dirty="0"/>
              <a:t>）则可以用来表示概率</a:t>
            </a:r>
            <a:r>
              <a:rPr lang="en-US" altLang="zh-CN" dirty="0"/>
              <a:t>P</a:t>
            </a:r>
            <a:r>
              <a:rPr lang="zh-CN" altLang="en-US" dirty="0"/>
              <a:t>（</a:t>
            </a:r>
            <a:r>
              <a:rPr lang="en-US" altLang="zh-CN" dirty="0"/>
              <a:t>y=1|x</a:t>
            </a:r>
            <a:r>
              <a:rPr lang="zh-CN" altLang="en-US" dirty="0"/>
              <a:t>）</a:t>
            </a:r>
            <a:r>
              <a:rPr lang="en-US" altLang="zh-CN" dirty="0"/>
              <a:t>,</a:t>
            </a:r>
            <a:r>
              <a:rPr lang="zh-CN" altLang="en-US" dirty="0"/>
              <a:t>即当</a:t>
            </a:r>
            <a:r>
              <a:rPr lang="en-US" altLang="zh-CN" dirty="0"/>
              <a:t>X</a:t>
            </a:r>
            <a:r>
              <a:rPr lang="zh-CN" altLang="en-US" dirty="0"/>
              <a:t>发生时，</a:t>
            </a:r>
            <a:r>
              <a:rPr lang="en-US" altLang="zh-CN" dirty="0"/>
              <a:t>y</a:t>
            </a:r>
            <a:r>
              <a:rPr lang="zh-CN" altLang="en-US" dirty="0"/>
              <a:t>被分到</a:t>
            </a:r>
            <a:r>
              <a:rPr lang="en-US" altLang="zh-CN" dirty="0"/>
              <a:t>1</a:t>
            </a:r>
            <a:r>
              <a:rPr lang="zh-CN" altLang="en-US" dirty="0"/>
              <a:t>那一组的概率。</a:t>
            </a:r>
            <a:endParaRPr lang="zh-CN" altLang="en-US" sz="2400" dirty="0"/>
          </a:p>
        </p:txBody>
      </p:sp>
      <p:pic>
        <p:nvPicPr>
          <p:cNvPr id="7" name="图片 6"/>
          <p:cNvPicPr>
            <a:picLocks noChangeAspect="1"/>
          </p:cNvPicPr>
          <p:nvPr/>
        </p:nvPicPr>
        <p:blipFill>
          <a:blip r:embed="rId2"/>
          <a:stretch>
            <a:fillRect/>
          </a:stretch>
        </p:blipFill>
        <p:spPr>
          <a:xfrm>
            <a:off x="4943872" y="1556792"/>
            <a:ext cx="3227045" cy="2459447"/>
          </a:xfrm>
          <a:prstGeom prst="rect">
            <a:avLst/>
          </a:prstGeom>
        </p:spPr>
      </p:pic>
      <p:pic>
        <p:nvPicPr>
          <p:cNvPr id="2" name="图片 1"/>
          <p:cNvPicPr>
            <a:picLocks noChangeAspect="1"/>
          </p:cNvPicPr>
          <p:nvPr/>
        </p:nvPicPr>
        <p:blipFill>
          <a:blip r:embed="rId3"/>
          <a:stretch>
            <a:fillRect/>
          </a:stretch>
        </p:blipFill>
        <p:spPr>
          <a:xfrm>
            <a:off x="4704781" y="5157192"/>
            <a:ext cx="3705225" cy="1104900"/>
          </a:xfrm>
          <a:prstGeom prst="rect">
            <a:avLst/>
          </a:prstGeom>
        </p:spPr>
      </p:pic>
    </p:spTree>
    <p:extLst>
      <p:ext uri="{BB962C8B-B14F-4D97-AF65-F5344CB8AC3E}">
        <p14:creationId xmlns:p14="http://schemas.microsoft.com/office/powerpoint/2010/main" val="30252162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507288" cy="4411662"/>
              </a:xfrm>
            </p:spPr>
            <p:txBody>
              <a:bodyPr/>
              <a:lstStyle/>
              <a:p>
                <a:r>
                  <a:rPr lang="zh-CN" altLang="zh-CN" sz="2400" dirty="0"/>
                  <a:t>样本数量为</a:t>
                </a:r>
                <a:r>
                  <a:rPr lang="en-US" altLang="zh-CN" sz="2400" i="1" dirty="0"/>
                  <a:t>m</a:t>
                </a:r>
                <a:r>
                  <a:rPr lang="zh-CN" altLang="zh-CN" sz="2400" dirty="0"/>
                  <a:t>的样本集，特征向量</a:t>
                </a:r>
                <a14:m>
                  <m:oMath xmlns:m="http://schemas.openxmlformats.org/officeDocument/2006/math">
                    <m:r>
                      <a:rPr lang="en-US" altLang="zh-CN" sz="2400" b="1" i="1">
                        <a:latin typeface="Cambria Math" panose="02040503050406030204" pitchFamily="18" charset="0"/>
                      </a:rPr>
                      <m:t>𝑿</m:t>
                    </m:r>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𝟐</m:t>
                        </m:r>
                      </m:sub>
                    </m:sSub>
                    <m:r>
                      <a:rPr lang="en-US" altLang="zh-CN" sz="2400"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𝒎</m:t>
                        </m:r>
                      </m:sub>
                    </m:sSub>
                    <m:r>
                      <a:rPr lang="en-US" altLang="zh-CN" sz="2400" i="1">
                        <a:latin typeface="Cambria Math" panose="02040503050406030204" pitchFamily="18" charset="0"/>
                      </a:rPr>
                      <m:t>}</m:t>
                    </m:r>
                  </m:oMath>
                </a14:m>
                <a:r>
                  <a:rPr lang="zh-CN" altLang="zh-CN" sz="2400" dirty="0"/>
                  <a:t>，对应的回归目标</a:t>
                </a:r>
                <a14:m>
                  <m:oMath xmlns:m="http://schemas.openxmlformats.org/officeDocument/2006/math">
                    <m:r>
                      <a:rPr lang="en-US" altLang="zh-CN" sz="2400" b="1" i="1">
                        <a:latin typeface="Cambria Math" panose="02040503050406030204" pitchFamily="18" charset="0"/>
                      </a:rPr>
                      <m:t>𝒚</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𝑚</m:t>
                        </m:r>
                      </m:sub>
                    </m:sSub>
                    <m:r>
                      <a:rPr lang="en-US" altLang="zh-CN" sz="2400">
                        <a:latin typeface="Cambria Math" panose="02040503050406030204" pitchFamily="18" charset="0"/>
                      </a:rPr>
                      <m:t>}</m:t>
                    </m:r>
                  </m:oMath>
                </a14:m>
                <a:r>
                  <a:rPr lang="zh-CN" altLang="zh-CN" sz="2400" dirty="0"/>
                  <a:t>。线性回归则是用线性模型刻画特征向量</a:t>
                </a:r>
                <a:r>
                  <a:rPr lang="en-US" altLang="zh-CN" sz="2400" b="1" i="1" dirty="0"/>
                  <a:t>X</a:t>
                </a:r>
                <a:r>
                  <a:rPr lang="zh-CN" altLang="zh-CN" sz="2400" dirty="0"/>
                  <a:t>与回归目标</a:t>
                </a:r>
                <a14:m>
                  <m:oMath xmlns:m="http://schemas.openxmlformats.org/officeDocument/2006/math">
                    <m:r>
                      <a:rPr lang="en-US" altLang="zh-CN" sz="2400" b="1" i="1">
                        <a:latin typeface="Cambria Math" panose="02040503050406030204" pitchFamily="18" charset="0"/>
                      </a:rPr>
                      <m:t>𝒚</m:t>
                    </m:r>
                  </m:oMath>
                </a14:m>
                <a:r>
                  <a:rPr lang="zh-CN" altLang="zh-CN" sz="2400" dirty="0"/>
                  <a:t>之间的关系：</a:t>
                </a:r>
                <a:endParaRPr lang="zh-CN" altLang="en-US" sz="2400" dirty="0"/>
              </a:p>
              <a:p>
                <a:endParaRPr lang="zh-CN" altLang="zh-CN" sz="2400" dirty="0"/>
              </a:p>
              <a:p>
                <a:r>
                  <a:rPr lang="zh-CN" altLang="zh-CN" sz="2400" dirty="0"/>
                  <a:t>损失函数</a:t>
                </a:r>
                <a:r>
                  <a:rPr lang="en-US" altLang="zh-CN" sz="2400" dirty="0"/>
                  <a:t>L</a:t>
                </a:r>
                <a:r>
                  <a:rPr lang="zh-CN" altLang="zh-CN" sz="2400" dirty="0"/>
                  <a:t>可以被定义为：</a:t>
                </a:r>
              </a:p>
              <a:p>
                <a:endParaRPr lang="zh-CN" altLang="zh-CN" sz="2400" dirty="0"/>
              </a:p>
              <a:p>
                <a:endParaRPr lang="zh-CN" altLang="en-US" sz="2400" dirty="0"/>
              </a:p>
              <a:p>
                <a:r>
                  <a:rPr lang="zh-CN" altLang="zh-CN" sz="2400" dirty="0"/>
                  <a:t>求解</a:t>
                </a:r>
                <a14:m>
                  <m:oMath xmlns:m="http://schemas.openxmlformats.org/officeDocument/2006/math">
                    <m:r>
                      <a:rPr lang="en-US" altLang="zh-CN" sz="2400" b="1" i="1">
                        <a:latin typeface="Cambria Math" panose="02040503050406030204" pitchFamily="18" charset="0"/>
                      </a:rPr>
                      <m:t>𝒘</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zh-CN" altLang="zh-CN" sz="2400" dirty="0"/>
                  <a:t>使得损失函数最小化的过程，称为线性回归模型的最小二乘“参数估计”。</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507288" cy="4411662"/>
              </a:xfrm>
              <a:blipFill>
                <a:blip r:embed="rId2"/>
                <a:stretch>
                  <a:fillRect l="-1003" t="-1796" r="-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994484" y="2996952"/>
                <a:ext cx="6480720" cy="369332"/>
              </a:xfrm>
              <a:prstGeom prst="rect">
                <a:avLst/>
              </a:prstGeom>
            </p:spPr>
            <p:txBody>
              <a:bodyPr wrap="square">
                <a:spAutoFit/>
              </a:bodyPr>
              <a:lstStyle/>
              <a:p>
                <a14:m>
                  <m:oMath xmlns:m="http://schemas.openxmlformats.org/officeDocument/2006/math">
                    <m:r>
                      <a:rPr lang="en-US" altLang="zh-CN" i="1">
                        <a:latin typeface="Cambria Math" charset="0"/>
                        <a:cs typeface="Times New Roman" charset="0"/>
                      </a:rPr>
                      <m:t>𝑓</m:t>
                    </m:r>
                    <m:d>
                      <m:dPr>
                        <m:ctrlPr>
                          <a:rPr lang="zh-CN" altLang="zh-CN" i="1">
                            <a:effectLst/>
                            <a:latin typeface="Cambria Math" panose="02040503050406030204" pitchFamily="18" charset="0"/>
                            <a:ea typeface="Cambria Math" charset="0"/>
                          </a:rPr>
                        </m:ctrlPr>
                      </m:dPr>
                      <m:e>
                        <m:sSub>
                          <m:sSubPr>
                            <m:ctrlPr>
                              <a:rPr lang="zh-CN" altLang="zh-CN" b="1" i="1">
                                <a:effectLst/>
                                <a:latin typeface="Cambria Math" panose="02040503050406030204" pitchFamily="18" charset="0"/>
                                <a:ea typeface="Cambria Math" charset="0"/>
                              </a:rPr>
                            </m:ctrlPr>
                          </m:sSubPr>
                          <m:e>
                            <m:r>
                              <a:rPr lang="en-US" altLang="zh-CN" b="1" i="1">
                                <a:latin typeface="Cambria Math" charset="0"/>
                                <a:cs typeface="Times New Roman" charset="0"/>
                              </a:rPr>
                              <m:t>𝒙</m:t>
                            </m:r>
                          </m:e>
                          <m:sub>
                            <m:r>
                              <a:rPr lang="en-US" altLang="zh-CN" b="1" i="1">
                                <a:latin typeface="Cambria Math" charset="0"/>
                                <a:cs typeface="Times New Roman" charset="0"/>
                              </a:rPr>
                              <m:t>𝒊</m:t>
                            </m:r>
                          </m:sub>
                        </m:sSub>
                      </m:e>
                    </m:d>
                    <m:r>
                      <a:rPr lang="en-US" altLang="zh-CN" i="1">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1</m:t>
                        </m:r>
                      </m:sub>
                    </m:sSub>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𝑥</m:t>
                        </m:r>
                      </m:e>
                      <m:sub>
                        <m:r>
                          <a:rPr lang="en-US" altLang="zh-CN" i="1">
                            <a:latin typeface="Cambria Math" charset="0"/>
                            <a:cs typeface="Times New Roman" charset="0"/>
                          </a:rPr>
                          <m:t>𝑖</m:t>
                        </m:r>
                        <m:r>
                          <a:rPr lang="en-US" altLang="zh-CN" i="1">
                            <a:latin typeface="Cambria Math" charset="0"/>
                            <a:cs typeface="Times New Roman" charset="0"/>
                          </a:rPr>
                          <m:t>1</m:t>
                        </m:r>
                      </m:sub>
                    </m:sSub>
                    <m:r>
                      <a:rPr lang="en-US" altLang="zh-CN" i="1">
                        <a:latin typeface="Cambria Math" charset="0"/>
                        <a:cs typeface="Times New Roman" charset="0"/>
                      </a:rPr>
                      <m:t>+ </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2</m:t>
                        </m:r>
                      </m:sub>
                    </m:sSub>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𝑥</m:t>
                        </m:r>
                      </m:e>
                      <m:sub>
                        <m:r>
                          <a:rPr lang="en-US" altLang="zh-CN" i="1">
                            <a:latin typeface="Cambria Math" charset="0"/>
                            <a:cs typeface="Times New Roman" charset="0"/>
                          </a:rPr>
                          <m:t>𝑖</m:t>
                        </m:r>
                        <m:r>
                          <a:rPr lang="en-US" altLang="zh-CN" i="1">
                            <a:latin typeface="Cambria Math" charset="0"/>
                            <a:cs typeface="Times New Roman" charset="0"/>
                          </a:rPr>
                          <m:t>2</m:t>
                        </m:r>
                      </m:sub>
                    </m:sSub>
                    <m:r>
                      <a:rPr lang="en-US" altLang="zh-CN" i="1">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𝑤</m:t>
                        </m:r>
                      </m:e>
                      <m:sub>
                        <m:r>
                          <a:rPr lang="en-US" altLang="zh-CN" i="1">
                            <a:latin typeface="Cambria Math" charset="0"/>
                            <a:cs typeface="Times New Roman" charset="0"/>
                          </a:rPr>
                          <m:t>𝑛</m:t>
                        </m:r>
                      </m:sub>
                    </m:sSub>
                    <m:sSub>
                      <m:sSubPr>
                        <m:ctrlPr>
                          <a:rPr lang="zh-CN" altLang="zh-CN" i="1">
                            <a:effectLst/>
                            <a:latin typeface="Cambria Math" panose="02040503050406030204" pitchFamily="18" charset="0"/>
                            <a:ea typeface="Cambria Math" charset="0"/>
                          </a:rPr>
                        </m:ctrlPr>
                      </m:sSubPr>
                      <m:e>
                        <m:r>
                          <a:rPr lang="en-US" altLang="zh-CN" i="1">
                            <a:effectLst/>
                            <a:latin typeface="Cambria Math" charset="0"/>
                            <a:cs typeface="Times New Roman" charset="0"/>
                          </a:rPr>
                          <m:t>𝑥</m:t>
                        </m:r>
                      </m:e>
                      <m:sub>
                        <m:r>
                          <a:rPr lang="en-US" altLang="zh-CN" i="1">
                            <a:effectLst/>
                            <a:latin typeface="Cambria Math" charset="0"/>
                            <a:cs typeface="Times New Roman" charset="0"/>
                          </a:rPr>
                          <m:t>𝑖𝑛</m:t>
                        </m:r>
                      </m:sub>
                    </m:sSub>
                    <m:r>
                      <a:rPr lang="en-US" altLang="zh-CN" i="1">
                        <a:effectLst/>
                        <a:latin typeface="Cambria Math" charset="0"/>
                        <a:cs typeface="Times New Roman" charset="0"/>
                      </a:rPr>
                      <m:t>+</m:t>
                    </m:r>
                    <m:r>
                      <a:rPr lang="en-US" altLang="zh-CN" i="1">
                        <a:effectLst/>
                        <a:latin typeface="Cambria Math" charset="0"/>
                        <a:cs typeface="Times New Roman" charset="0"/>
                      </a:rPr>
                      <m:t>𝑏</m:t>
                    </m:r>
                  </m:oMath>
                </a14:m>
                <a:r>
                  <a:rPr lang="zh-CN" altLang="zh-CN" i="1" dirty="0">
                    <a:effectLst/>
                    <a:latin typeface="Calibri" charset="0"/>
                    <a:cs typeface="Times New Roman" charset="0"/>
                  </a:rPr>
                  <a:t>，</a:t>
                </a:r>
                <a:r>
                  <a:rPr lang="zh-CN" altLang="zh-CN" dirty="0">
                    <a:effectLst/>
                    <a:latin typeface="Calibri" charset="0"/>
                    <a:cs typeface="Times New Roman" charset="0"/>
                  </a:rPr>
                  <a:t>使得</a:t>
                </a:r>
                <a:r>
                  <a:rPr lang="zh-CN" altLang="zh-CN" i="1" dirty="0">
                    <a:effectLst/>
                    <a:ea typeface="Calibri" charset="0"/>
                    <a:cs typeface="Times New Roman" charset="0"/>
                  </a:rPr>
                  <a:t> </a:t>
                </a:r>
                <a14:m>
                  <m:oMath xmlns:m="http://schemas.openxmlformats.org/officeDocument/2006/math">
                    <m:r>
                      <a:rPr lang="en-US" altLang="zh-CN" i="1">
                        <a:effectLst/>
                        <a:latin typeface="Cambria Math" charset="0"/>
                        <a:cs typeface="Times New Roman" charset="0"/>
                      </a:rPr>
                      <m:t>𝑓</m:t>
                    </m:r>
                    <m:d>
                      <m:dPr>
                        <m:ctrlPr>
                          <a:rPr lang="zh-CN" altLang="zh-CN" i="1">
                            <a:effectLst/>
                            <a:latin typeface="Cambria Math" panose="02040503050406030204" pitchFamily="18" charset="0"/>
                            <a:ea typeface="Cambria Math" charset="0"/>
                          </a:rPr>
                        </m:ctrlPr>
                      </m:dPr>
                      <m:e>
                        <m:sSub>
                          <m:sSubPr>
                            <m:ctrlPr>
                              <a:rPr lang="zh-CN" altLang="zh-CN" b="1" i="1">
                                <a:effectLst/>
                                <a:latin typeface="Cambria Math" panose="02040503050406030204" pitchFamily="18" charset="0"/>
                                <a:ea typeface="Cambria Math" charset="0"/>
                              </a:rPr>
                            </m:ctrlPr>
                          </m:sSubPr>
                          <m:e>
                            <m:r>
                              <a:rPr lang="en-US" altLang="zh-CN" b="1" i="1">
                                <a:latin typeface="Cambria Math" charset="0"/>
                                <a:cs typeface="Times New Roman" charset="0"/>
                              </a:rPr>
                              <m:t>𝒙</m:t>
                            </m:r>
                          </m:e>
                          <m:sub>
                            <m:r>
                              <a:rPr lang="en-US" altLang="zh-CN" b="1" i="1">
                                <a:latin typeface="Cambria Math" charset="0"/>
                                <a:cs typeface="Times New Roman" charset="0"/>
                              </a:rPr>
                              <m:t>𝒊</m:t>
                            </m:r>
                          </m:sub>
                        </m:sSub>
                      </m:e>
                    </m:d>
                    <m:r>
                      <a:rPr lang="en-US" altLang="zh-CN">
                        <a:latin typeface="Cambria Math" charset="0"/>
                        <a:cs typeface="Times New Roman" charset="0"/>
                      </a:rPr>
                      <m:t>≅</m:t>
                    </m:r>
                    <m:sSub>
                      <m:sSubPr>
                        <m:ctrlPr>
                          <a:rPr lang="zh-CN" altLang="zh-CN" i="1">
                            <a:effectLst/>
                            <a:latin typeface="Cambria Math" panose="02040503050406030204" pitchFamily="18" charset="0"/>
                            <a:ea typeface="Cambria Math" charset="0"/>
                          </a:rPr>
                        </m:ctrlPr>
                      </m:sSubPr>
                      <m:e>
                        <m:r>
                          <a:rPr lang="en-US" altLang="zh-CN" i="1">
                            <a:latin typeface="Cambria Math" charset="0"/>
                            <a:cs typeface="Times New Roman" charset="0"/>
                          </a:rPr>
                          <m:t>𝑦</m:t>
                        </m:r>
                      </m:e>
                      <m:sub>
                        <m:r>
                          <a:rPr lang="en-US" altLang="zh-CN" i="1">
                            <a:latin typeface="Cambria Math" charset="0"/>
                            <a:cs typeface="Times New Roman" charset="0"/>
                          </a:rPr>
                          <m:t>𝑖</m:t>
                        </m:r>
                      </m:sub>
                    </m:sSub>
                  </m:oMath>
                </a14:m>
                <a:r>
                  <a:rPr lang="zh-CN" altLang="zh-CN" dirty="0">
                    <a:effectLst/>
                  </a:rPr>
                  <a:t> </a:t>
                </a:r>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2994484" y="2996952"/>
                <a:ext cx="6480720" cy="369332"/>
              </a:xfrm>
              <a:prstGeom prst="rect">
                <a:avLst/>
              </a:prstGeom>
              <a:blipFill>
                <a:blip r:embed="rId3"/>
                <a:stretch>
                  <a:fillRect l="-282"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295800" y="3900038"/>
                <a:ext cx="325826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charset="0"/>
                        </a:rPr>
                        <m:t>𝐿</m:t>
                      </m:r>
                      <m:r>
                        <a:rPr lang="en-US" altLang="zh-CN" i="1">
                          <a:latin typeface="Cambria Math" charset="0"/>
                        </a:rPr>
                        <m:t>(</m:t>
                      </m:r>
                      <m:r>
                        <a:rPr lang="en-US" altLang="zh-CN" b="1" i="1">
                          <a:latin typeface="Cambria Math" charset="0"/>
                        </a:rPr>
                        <m:t>𝒘</m:t>
                      </m:r>
                      <m:r>
                        <a:rPr lang="en-US" altLang="zh-CN" i="1">
                          <a:latin typeface="Cambria Math" charset="0"/>
                        </a:rPr>
                        <m:t>,</m:t>
                      </m:r>
                      <m:r>
                        <a:rPr lang="en-US" altLang="zh-CN" i="1">
                          <a:latin typeface="Cambria Math" charset="0"/>
                        </a:rPr>
                        <m:t>𝑏</m:t>
                      </m:r>
                      <m:r>
                        <a:rPr lang="en-US" altLang="zh-CN" i="1">
                          <a:latin typeface="Cambria Math" charset="0"/>
                        </a:rPr>
                        <m:t>)=</m:t>
                      </m:r>
                      <m:nary>
                        <m:naryPr>
                          <m:chr m:val="∑"/>
                          <m:limLoc m:val="undOvr"/>
                          <m:ctrlPr>
                            <a:rPr lang="zh-CN" altLang="zh-CN" i="1">
                              <a:latin typeface="Cambria Math" panose="02040503050406030204" pitchFamily="18" charset="0"/>
                            </a:rPr>
                          </m:ctrlPr>
                        </m:naryPr>
                        <m:sub>
                          <m:r>
                            <a:rPr lang="en-US" altLang="zh-CN" i="1">
                              <a:latin typeface="Cambria Math" charset="0"/>
                            </a:rPr>
                            <m:t>𝑖</m:t>
                          </m:r>
                          <m:r>
                            <a:rPr lang="en-US" altLang="zh-CN" i="1">
                              <a:latin typeface="Cambria Math" charset="0"/>
                            </a:rPr>
                            <m:t>=1</m:t>
                          </m:r>
                        </m:sub>
                        <m:sup>
                          <m:r>
                            <a:rPr lang="en-US" altLang="zh-CN" i="1">
                              <a:latin typeface="Cambria Math" charset="0"/>
                            </a:rPr>
                            <m:t>𝑚</m:t>
                          </m:r>
                        </m:sup>
                        <m:e>
                          <m:sSup>
                            <m:sSupPr>
                              <m:ctrlPr>
                                <a:rPr lang="zh-CN" altLang="zh-CN" i="1">
                                  <a:latin typeface="Cambria Math" panose="02040503050406030204" pitchFamily="18" charset="0"/>
                                </a:rPr>
                              </m:ctrlPr>
                            </m:sSupPr>
                            <m:e>
                              <m:r>
                                <a:rPr lang="en-US" altLang="zh-CN" i="1">
                                  <a:latin typeface="Cambria Math" charset="0"/>
                                </a:rPr>
                                <m:t>(</m:t>
                              </m:r>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a:rPr lang="en-US" altLang="zh-CN" i="1">
                                      <a:latin typeface="Cambria Math" charset="0"/>
                                    </a:rPr>
                                    <m:t>𝑇</m:t>
                                  </m:r>
                                </m:sup>
                              </m:sSup>
                              <m:sSub>
                                <m:sSubPr>
                                  <m:ctrlPr>
                                    <a:rPr lang="zh-CN" altLang="zh-CN" b="1" i="1">
                                      <a:latin typeface="Cambria Math" panose="02040503050406030204" pitchFamily="18" charset="0"/>
                                    </a:rPr>
                                  </m:ctrlPr>
                                </m:sSubPr>
                                <m:e>
                                  <m:r>
                                    <a:rPr lang="en-US" altLang="zh-CN" b="1" i="1">
                                      <a:latin typeface="Cambria Math" charset="0"/>
                                    </a:rPr>
                                    <m:t>𝒙</m:t>
                                  </m:r>
                                </m:e>
                                <m:sub>
                                  <m:r>
                                    <a:rPr lang="en-US" altLang="zh-CN" b="1" i="1">
                                      <a:latin typeface="Cambria Math" charset="0"/>
                                    </a:rPr>
                                    <m:t>𝒊</m:t>
                                  </m:r>
                                </m:sub>
                              </m:sSub>
                              <m:r>
                                <a:rPr lang="en-US" altLang="zh-CN" i="1">
                                  <a:latin typeface="Cambria Math" charset="0"/>
                                </a:rPr>
                                <m:t>−</m:t>
                              </m:r>
                              <m:r>
                                <a:rPr lang="en-US" altLang="zh-CN" i="1">
                                  <a:latin typeface="Cambria Math" charset="0"/>
                                </a:rPr>
                                <m:t>𝑏</m:t>
                              </m:r>
                              <m:r>
                                <a:rPr lang="en-US" altLang="zh-CN" i="1">
                                  <a:latin typeface="Cambria Math" charset="0"/>
                                </a:rPr>
                                <m:t>)</m:t>
                              </m:r>
                            </m:e>
                            <m:sup>
                              <m:r>
                                <a:rPr lang="en-US" altLang="zh-CN" i="1">
                                  <a:latin typeface="Cambria Math" charset="0"/>
                                </a:rPr>
                                <m:t>2</m:t>
                              </m:r>
                            </m:sup>
                          </m:sSup>
                        </m:e>
                      </m:nary>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4295800" y="3900038"/>
                <a:ext cx="3258264" cy="84856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744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219256" cy="4411662"/>
              </a:xfrm>
            </p:spPr>
            <p:txBody>
              <a:bodyPr/>
              <a:lstStyle/>
              <a:p>
                <a:r>
                  <a:rPr lang="zh-CN" altLang="zh-CN" sz="2400" dirty="0"/>
                  <a:t>可以加入一个可微函数</a:t>
                </a:r>
                <a:r>
                  <a:rPr lang="en-US" altLang="zh-CN" sz="2400" dirty="0"/>
                  <a:t>g</a:t>
                </a:r>
                <a:r>
                  <a:rPr lang="zh-CN" altLang="zh-CN" sz="2400" dirty="0"/>
                  <a:t>，使得</a:t>
                </a:r>
                <a14:m>
                  <m:oMath xmlns:m="http://schemas.openxmlformats.org/officeDocument/2006/math">
                    <m:r>
                      <a:rPr lang="en-US" altLang="zh-CN" sz="2400" b="1" i="1">
                        <a:latin typeface="Cambria Math" panose="02040503050406030204" pitchFamily="18" charset="0"/>
                      </a:rPr>
                      <m:t>𝒚</m:t>
                    </m:r>
                  </m:oMath>
                </a14:m>
                <a:r>
                  <a:rPr lang="zh-CN" altLang="zh-CN" sz="2400" dirty="0"/>
                  <a:t>和</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之间存在非线性关系，形式如下：</a:t>
                </a:r>
                <a:endParaRPr lang="zh-CN" altLang="en-US" sz="2400" dirty="0"/>
              </a:p>
              <a:p>
                <a:endParaRPr lang="zh-CN" altLang="zh-CN" sz="2400" dirty="0"/>
              </a:p>
              <a:p>
                <a:endParaRPr lang="zh-CN" altLang="en-US" sz="2400" dirty="0"/>
              </a:p>
              <a:p>
                <a:r>
                  <a:rPr lang="zh-CN" altLang="zh-CN" sz="2400" dirty="0"/>
                  <a:t>这样的模型被称为广义线性模型，函数</a:t>
                </a:r>
                <a:r>
                  <a:rPr lang="en-US" altLang="zh-CN" sz="2400" dirty="0"/>
                  <a:t>g</a:t>
                </a:r>
                <a:r>
                  <a:rPr lang="zh-CN" altLang="zh-CN" sz="2400" dirty="0"/>
                  <a:t>被称为联系函数</a:t>
                </a:r>
              </a:p>
              <a:p>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219256" cy="4411662"/>
              </a:xfrm>
              <a:blipFill>
                <a:blip r:embed="rId2"/>
                <a:stretch>
                  <a:fillRect l="-1039" t="-1796" r="-10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640552" y="2780928"/>
                <a:ext cx="22250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charset="0"/>
                            </a:rPr>
                            <m:t>𝑦</m:t>
                          </m:r>
                        </m:e>
                        <m:sub>
                          <m:r>
                            <a:rPr lang="en-US" altLang="zh-CN" i="1">
                              <a:latin typeface="Cambria Math" charset="0"/>
                            </a:rPr>
                            <m:t>𝑖</m:t>
                          </m:r>
                        </m:sub>
                      </m:sSub>
                      <m:r>
                        <a:rPr lang="en-US" altLang="zh-CN" i="1">
                          <a:latin typeface="Cambria Math" charset="0"/>
                        </a:rPr>
                        <m:t>=</m:t>
                      </m:r>
                      <m:sSup>
                        <m:sSupPr>
                          <m:ctrlPr>
                            <a:rPr lang="zh-CN" altLang="zh-CN" i="1">
                              <a:latin typeface="Cambria Math" panose="02040503050406030204" pitchFamily="18" charset="0"/>
                            </a:rPr>
                          </m:ctrlPr>
                        </m:sSupPr>
                        <m:e>
                          <m:r>
                            <a:rPr lang="en-US" altLang="zh-CN" i="1">
                              <a:latin typeface="Cambria Math" charset="0"/>
                            </a:rPr>
                            <m:t>𝑔</m:t>
                          </m:r>
                        </m:e>
                        <m:sup>
                          <m:r>
                            <a:rPr lang="en-US" altLang="zh-CN" i="1">
                              <a:latin typeface="Cambria Math" charset="0"/>
                            </a:rPr>
                            <m:t>−1</m:t>
                          </m:r>
                        </m:sup>
                      </m:sSup>
                      <m:r>
                        <a:rPr lang="en-US" altLang="zh-CN" i="1">
                          <a:latin typeface="Cambria Math" charset="0"/>
                        </a:rPr>
                        <m:t>(</m:t>
                      </m:r>
                      <m:sSup>
                        <m:sSupPr>
                          <m:ctrlPr>
                            <a:rPr lang="zh-CN" altLang="zh-CN" i="1">
                              <a:latin typeface="Cambria Math" panose="02040503050406030204" pitchFamily="18" charset="0"/>
                            </a:rPr>
                          </m:ctrlPr>
                        </m:sSupPr>
                        <m:e>
                          <m:r>
                            <a:rPr lang="en-US" altLang="zh-CN" b="1" i="1">
                              <a:latin typeface="Cambria Math" charset="0"/>
                            </a:rPr>
                            <m:t>𝒘</m:t>
                          </m:r>
                        </m:e>
                        <m:sup>
                          <m:r>
                            <a:rPr lang="en-US" altLang="zh-CN" i="1">
                              <a:latin typeface="Cambria Math" charset="0"/>
                            </a:rPr>
                            <m:t>𝑇</m:t>
                          </m:r>
                        </m:sup>
                      </m:sSup>
                      <m:sSub>
                        <m:sSubPr>
                          <m:ctrlPr>
                            <a:rPr lang="zh-CN" altLang="zh-CN" b="1" i="1">
                              <a:latin typeface="Cambria Math" panose="02040503050406030204" pitchFamily="18" charset="0"/>
                            </a:rPr>
                          </m:ctrlPr>
                        </m:sSubPr>
                        <m:e>
                          <m:r>
                            <a:rPr lang="en-US" altLang="zh-CN" b="1" i="1">
                              <a:latin typeface="Cambria Math" charset="0"/>
                            </a:rPr>
                            <m:t>𝒙</m:t>
                          </m:r>
                        </m:e>
                        <m:sub>
                          <m:r>
                            <a:rPr lang="en-US" altLang="zh-CN" b="1" i="1">
                              <a:latin typeface="Cambria Math" charset="0"/>
                            </a:rPr>
                            <m:t>𝒊</m:t>
                          </m:r>
                        </m:sub>
                      </m:sSub>
                      <m:r>
                        <a:rPr lang="en-US" altLang="zh-CN" i="1">
                          <a:latin typeface="Cambria Math" charset="0"/>
                        </a:rPr>
                        <m:t>+</m:t>
                      </m:r>
                      <m:r>
                        <a:rPr lang="en-US" altLang="zh-CN" i="1">
                          <a:latin typeface="Cambria Math" charset="0"/>
                        </a:rPr>
                        <m:t>𝑏</m:t>
                      </m:r>
                      <m:r>
                        <a:rPr lang="en-US" altLang="zh-CN" i="1">
                          <a:latin typeface="Cambria Math" charset="0"/>
                        </a:rPr>
                        <m:t>)</m:t>
                      </m:r>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4640552" y="2780928"/>
                <a:ext cx="2225096" cy="369332"/>
              </a:xfrm>
              <a:prstGeom prst="rect">
                <a:avLst/>
              </a:prstGeom>
              <a:blipFill>
                <a:blip r:embed="rId3"/>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04839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2062572" y="1792392"/>
            <a:ext cx="8219256" cy="4411662"/>
          </a:xfrm>
        </p:spPr>
        <p:txBody>
          <a:bodyPr>
            <a:normAutofit/>
          </a:bodyPr>
          <a:lstStyle/>
          <a:p>
            <a:r>
              <a:rPr lang="en-US" altLang="zh-CN" sz="2400" b="1" dirty="0"/>
              <a:t>1. </a:t>
            </a:r>
            <a:r>
              <a:rPr lang="zh-CN" altLang="en-US" sz="2400" b="1" dirty="0" smtClean="0"/>
              <a:t>线性回归</a:t>
            </a:r>
            <a:endParaRPr lang="en-US" altLang="zh-CN" sz="2400" b="1" dirty="0" smtClean="0"/>
          </a:p>
          <a:p>
            <a:pPr marL="0" indent="0">
              <a:buNone/>
            </a:pPr>
            <a:r>
              <a:rPr lang="zh-CN" altLang="en-US" sz="2400" dirty="0" smtClean="0"/>
              <a:t>      回归分析</a:t>
            </a:r>
            <a:r>
              <a:rPr lang="zh-CN" altLang="en-US" sz="2400" dirty="0"/>
              <a:t>，</a:t>
            </a:r>
            <a:r>
              <a:rPr lang="zh-CN" altLang="en-US" sz="2400" dirty="0" smtClean="0"/>
              <a:t>数理统计学</a:t>
            </a:r>
            <a:r>
              <a:rPr lang="zh-CN" altLang="en-US" sz="2400" dirty="0"/>
              <a:t>中，回归分析着重在寻求变量之间近似的函数关系。线性回归分析，就是寻求变量之间近似的线性函数关系。线性回归就是回归函数为线性函数的情形</a:t>
            </a:r>
            <a:r>
              <a:rPr lang="zh-CN" altLang="en-US" sz="2400" dirty="0" smtClean="0"/>
              <a:t>。</a:t>
            </a:r>
            <a:endParaRPr lang="en-US" altLang="zh-CN" sz="2400" dirty="0" smtClean="0"/>
          </a:p>
          <a:p>
            <a:r>
              <a:rPr lang="en-US" altLang="zh-CN" sz="2400" b="1" dirty="0" smtClean="0"/>
              <a:t>2</a:t>
            </a:r>
            <a:r>
              <a:rPr lang="en-US" altLang="zh-CN" sz="2400" b="1" dirty="0"/>
              <a:t>. </a:t>
            </a:r>
            <a:r>
              <a:rPr lang="zh-CN" altLang="en-US" sz="2400" b="1" dirty="0"/>
              <a:t>平均</a:t>
            </a:r>
            <a:r>
              <a:rPr lang="zh-CN" altLang="en-US" sz="2400" b="1" dirty="0" smtClean="0"/>
              <a:t>绝对误差，均方误差</a:t>
            </a:r>
            <a:r>
              <a:rPr lang="zh-CN" altLang="en-US" sz="2400" b="1" dirty="0"/>
              <a:t>的理解</a:t>
            </a:r>
            <a:endParaRPr lang="en-US" altLang="zh-CN" sz="2400" b="1" dirty="0" smtClean="0"/>
          </a:p>
          <a:p>
            <a:pPr marL="0" indent="0">
              <a:buNone/>
            </a:pPr>
            <a:r>
              <a:rPr lang="zh-CN" altLang="en-US" sz="2400" dirty="0" smtClean="0"/>
              <a:t>      平均</a:t>
            </a:r>
            <a:r>
              <a:rPr lang="zh-CN" altLang="en-US" sz="2400" dirty="0"/>
              <a:t>绝对误差（</a:t>
            </a:r>
            <a:r>
              <a:rPr lang="en-US" altLang="zh-CN" sz="2400" dirty="0"/>
              <a:t>MAE</a:t>
            </a:r>
            <a:r>
              <a:rPr lang="zh-CN" altLang="en-US" sz="2400" dirty="0"/>
              <a:t>）是一种线性分数，所有个体差异在平均值上的权重都相等。表示预测值和观测值之间绝对误差的平均值</a:t>
            </a:r>
            <a:r>
              <a:rPr lang="zh-CN" altLang="en-US" sz="2400" dirty="0" smtClean="0"/>
              <a:t>。</a:t>
            </a:r>
            <a:endParaRPr lang="zh-CN" altLang="en-US" sz="2400" dirty="0"/>
          </a:p>
        </p:txBody>
      </p:sp>
      <p:pic>
        <p:nvPicPr>
          <p:cNvPr id="1026" name="Picture 2" descr="https://img-blog.csdnimg.cn/202105022215494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5118204"/>
            <a:ext cx="43434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9732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1703512" y="1792392"/>
            <a:ext cx="8578316" cy="4411662"/>
          </a:xfrm>
        </p:spPr>
        <p:txBody>
          <a:bodyPr>
            <a:normAutofit/>
          </a:bodyPr>
          <a:lstStyle/>
          <a:p>
            <a:pPr marL="0" indent="0">
              <a:buNone/>
            </a:pPr>
            <a:r>
              <a:rPr lang="en-US" altLang="zh-CN" sz="2400" dirty="0"/>
              <a:t> </a:t>
            </a:r>
            <a:r>
              <a:rPr lang="en-US" altLang="zh-CN" sz="2400" dirty="0" smtClean="0"/>
              <a:t>      </a:t>
            </a:r>
            <a:r>
              <a:rPr lang="zh-CN" altLang="en-US" sz="2400" dirty="0" smtClean="0"/>
              <a:t>均方误差</a:t>
            </a:r>
            <a:r>
              <a:rPr lang="zh-CN" altLang="en-US" sz="2400" dirty="0"/>
              <a:t>（</a:t>
            </a:r>
            <a:r>
              <a:rPr lang="en-US" altLang="zh-CN" sz="2400" dirty="0"/>
              <a:t>MSE</a:t>
            </a:r>
            <a:r>
              <a:rPr lang="zh-CN" altLang="en-US" sz="2400" dirty="0"/>
              <a:t>）即方差，</a:t>
            </a:r>
            <a:r>
              <a:rPr lang="en-US" altLang="zh-CN" sz="2400" dirty="0"/>
              <a:t>MSE</a:t>
            </a:r>
            <a:r>
              <a:rPr lang="zh-CN" altLang="en-US" sz="2400" dirty="0"/>
              <a:t>表示预测数据和原始数据对应点误差的平方和的均值</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r>
              <a:rPr lang="zh-CN" altLang="en-US" dirty="0" smtClean="0"/>
              <a:t>       </a:t>
            </a:r>
            <a:endParaRPr lang="en-US" altLang="zh-CN" dirty="0" smtClean="0"/>
          </a:p>
          <a:p>
            <a:pPr marL="0" indent="0">
              <a:buNone/>
            </a:pPr>
            <a:r>
              <a:rPr lang="en-US" altLang="zh-CN" sz="2400" dirty="0"/>
              <a:t> </a:t>
            </a:r>
            <a:r>
              <a:rPr lang="en-US" altLang="zh-CN" sz="2400" dirty="0" smtClean="0"/>
              <a:t>     </a:t>
            </a:r>
            <a:r>
              <a:rPr lang="zh-CN" altLang="en-US" sz="2400" dirty="0" smtClean="0"/>
              <a:t>其中</a:t>
            </a:r>
            <a:r>
              <a:rPr lang="en-US" altLang="zh-CN" sz="2400" dirty="0"/>
              <a:t>n</a:t>
            </a:r>
            <a:r>
              <a:rPr lang="zh-CN" altLang="en-US" sz="2400" dirty="0"/>
              <a:t>为样本的个数。线性回归中，</a:t>
            </a:r>
            <a:r>
              <a:rPr lang="en-US" altLang="zh-CN" sz="2400" dirty="0"/>
              <a:t>MSE</a:t>
            </a:r>
            <a:r>
              <a:rPr lang="zh-CN" altLang="en-US" sz="2400" dirty="0"/>
              <a:t>（</a:t>
            </a:r>
            <a:r>
              <a:rPr lang="en-US" altLang="zh-CN" sz="2400" dirty="0"/>
              <a:t>L2</a:t>
            </a:r>
            <a:r>
              <a:rPr lang="zh-CN" altLang="en-US" sz="2400" dirty="0"/>
              <a:t>损失）计算简便，但</a:t>
            </a:r>
            <a:r>
              <a:rPr lang="en-US" altLang="zh-CN" sz="2400" dirty="0"/>
              <a:t>MAE</a:t>
            </a:r>
            <a:r>
              <a:rPr lang="zh-CN" altLang="en-US" sz="2400" dirty="0"/>
              <a:t>（</a:t>
            </a:r>
            <a:r>
              <a:rPr lang="en-US" altLang="zh-CN" sz="2400" dirty="0"/>
              <a:t>L1</a:t>
            </a:r>
            <a:r>
              <a:rPr lang="zh-CN" altLang="en-US" sz="2400" dirty="0"/>
              <a:t>损失）对异常点有更好的鲁棒性。当预测值和真实值接近时，误差的方差较小；反之误差方差非常大，相比于</a:t>
            </a:r>
            <a:r>
              <a:rPr lang="en-US" altLang="zh-CN" sz="2400" dirty="0"/>
              <a:t>MAE</a:t>
            </a:r>
            <a:r>
              <a:rPr lang="zh-CN" altLang="en-US" sz="2400" dirty="0"/>
              <a:t>，使用</a:t>
            </a:r>
            <a:r>
              <a:rPr lang="en-US" altLang="zh-CN" sz="2400" dirty="0"/>
              <a:t>MSE</a:t>
            </a:r>
            <a:r>
              <a:rPr lang="zh-CN" altLang="en-US" sz="2400" dirty="0"/>
              <a:t>会导致异常点有更大的权重，因此数据有异常点时，使用</a:t>
            </a:r>
            <a:r>
              <a:rPr lang="en-US" altLang="zh-CN" sz="2400" dirty="0"/>
              <a:t>MAE</a:t>
            </a:r>
            <a:r>
              <a:rPr lang="zh-CN" altLang="en-US" sz="2400" dirty="0"/>
              <a:t>损失函数更好。</a:t>
            </a:r>
          </a:p>
          <a:p>
            <a:pPr marL="0" indent="0">
              <a:buNone/>
            </a:pPr>
            <a:endParaRPr lang="en-US" altLang="zh-CN" sz="2400" dirty="0"/>
          </a:p>
        </p:txBody>
      </p:sp>
      <p:pic>
        <p:nvPicPr>
          <p:cNvPr id="1028" name="Picture 4" descr="https://img-blog.csdnimg.cn/202105022216194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744" y="2763941"/>
            <a:ext cx="3629025"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643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线性回归分析</a:t>
            </a:r>
            <a:endParaRPr lang="en-US" altLang="zh-CN" sz="4000" dirty="0"/>
          </a:p>
        </p:txBody>
      </p:sp>
      <p:sp>
        <p:nvSpPr>
          <p:cNvPr id="2" name="内容占位符 1"/>
          <p:cNvSpPr>
            <a:spLocks noGrp="1"/>
          </p:cNvSpPr>
          <p:nvPr>
            <p:ph idx="1"/>
          </p:nvPr>
        </p:nvSpPr>
        <p:spPr>
          <a:xfrm>
            <a:off x="1700123" y="1825650"/>
            <a:ext cx="9269288" cy="4411662"/>
          </a:xfrm>
        </p:spPr>
        <p:txBody>
          <a:bodyPr>
            <a:normAutofit/>
          </a:bodyPr>
          <a:lstStyle/>
          <a:p>
            <a:pPr marL="0" indent="0">
              <a:buNone/>
            </a:pPr>
            <a:r>
              <a:rPr lang="en-US" altLang="zh-CN" sz="2400" b="1" dirty="0"/>
              <a:t>3. </a:t>
            </a:r>
            <a:r>
              <a:rPr lang="zh-CN" altLang="en-US" sz="2400" b="1" dirty="0" smtClean="0"/>
              <a:t>决定系数</a:t>
            </a:r>
            <a:endParaRPr lang="en-US" altLang="zh-CN" sz="2400" b="1" dirty="0" smtClean="0"/>
          </a:p>
          <a:p>
            <a:pPr marL="0" indent="0">
              <a:buNone/>
            </a:pPr>
            <a:r>
              <a:rPr lang="en-US" altLang="zh-CN" sz="2400" dirty="0"/>
              <a:t> </a:t>
            </a:r>
            <a:r>
              <a:rPr lang="en-US" altLang="zh-CN" sz="2400" dirty="0" smtClean="0"/>
              <a:t>       </a:t>
            </a:r>
            <a:r>
              <a:rPr lang="zh-CN" altLang="en-US" sz="2400" dirty="0" smtClean="0"/>
              <a:t>利用决定系数    来</a:t>
            </a:r>
            <a:r>
              <a:rPr lang="zh-CN" altLang="en-US" sz="2400" dirty="0"/>
              <a:t>量化本次实验中的线性回归模型的表现，表示的是目标变量的预测值和实际值之间的相关程度平方的百分比。决定系数为</a:t>
            </a:r>
            <a:r>
              <a:rPr lang="en-US" altLang="zh-CN" sz="2400" dirty="0"/>
              <a:t>1</a:t>
            </a:r>
            <a:r>
              <a:rPr lang="zh-CN" altLang="en-US" sz="2400" dirty="0"/>
              <a:t>的模型表示可以对目标变量进行完美的预测；为</a:t>
            </a:r>
            <a:r>
              <a:rPr lang="en-US" altLang="zh-CN" sz="2400" dirty="0"/>
              <a:t>0</a:t>
            </a:r>
            <a:r>
              <a:rPr lang="zh-CN" altLang="en-US" sz="2400" dirty="0"/>
              <a:t>时则很难预测，换用其他标准预测；在</a:t>
            </a:r>
            <a:r>
              <a:rPr lang="en-US" altLang="zh-CN" sz="2400" dirty="0"/>
              <a:t>0</a:t>
            </a:r>
            <a:r>
              <a:rPr lang="zh-CN" altLang="en-US" sz="2400" dirty="0"/>
              <a:t>到</a:t>
            </a:r>
            <a:r>
              <a:rPr lang="en-US" altLang="zh-CN" sz="2400" dirty="0"/>
              <a:t>1</a:t>
            </a:r>
            <a:r>
              <a:rPr lang="zh-CN" altLang="en-US" sz="2400" dirty="0"/>
              <a:t>之间则表示模型中目标变量有百分之多少可以由选定的特征值来预测</a:t>
            </a:r>
            <a:r>
              <a:rPr lang="zh-CN" altLang="en-US" sz="2400" dirty="0" smtClean="0"/>
              <a:t>。</a:t>
            </a:r>
            <a:endParaRPr lang="zh-CN" altLang="en-US" sz="2400" dirty="0"/>
          </a:p>
        </p:txBody>
      </p:sp>
      <p:pic>
        <p:nvPicPr>
          <p:cNvPr id="3074" name="Picture 2" descr="https://latex.codecogs.com/gif.latex?R%5E%7B2%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1904767"/>
            <a:ext cx="285112" cy="2280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atex.codecogs.com/gif.latex?R%5E%7B2%7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2420888"/>
            <a:ext cx="288032" cy="22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8046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981200" y="1719263"/>
                <a:ext cx="8219256" cy="4411662"/>
              </a:xfrm>
            </p:spPr>
            <p:txBody>
              <a:bodyPr/>
              <a:lstStyle/>
              <a:p>
                <a:r>
                  <a:rPr lang="zh-CN" altLang="zh-CN" sz="2400" dirty="0"/>
                  <a:t>支持向量回归与传统护轨模型不同的是，传统回归模型通常直接基于</a:t>
                </a:r>
                <a14:m>
                  <m:oMath xmlns:m="http://schemas.openxmlformats.org/officeDocument/2006/math">
                    <m:r>
                      <a:rPr lang="en-US" altLang="zh-CN" sz="2400" b="1" i="1">
                        <a:latin typeface="Cambria Math" panose="02040503050406030204" pitchFamily="18" charset="0"/>
                      </a:rPr>
                      <m:t>𝒚</m:t>
                    </m:r>
                  </m:oMath>
                </a14:m>
                <a:r>
                  <a:rPr lang="zh-CN" altLang="zh-CN" sz="2400" dirty="0"/>
                  <a:t>和</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之间的差别来计算损失，当</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i="1">
                        <a:latin typeface="Cambria Math" panose="02040503050406030204" pitchFamily="18" charset="0"/>
                      </a:rPr>
                      <m:t>=</m:t>
                    </m:r>
                    <m:r>
                      <a:rPr lang="en-US" altLang="zh-CN" sz="2400" b="1" i="1">
                        <a:latin typeface="Cambria Math" panose="02040503050406030204" pitchFamily="18" charset="0"/>
                      </a:rPr>
                      <m:t>𝒚</m:t>
                    </m:r>
                  </m:oMath>
                </a14:m>
                <a:r>
                  <a:rPr lang="en-US" altLang="zh-CN" sz="2400" b="1" dirty="0"/>
                  <a:t> </a:t>
                </a:r>
                <a:r>
                  <a:rPr lang="zh-CN" altLang="zh-CN" sz="2400" dirty="0"/>
                  <a:t>时，损失为</a:t>
                </a:r>
                <a:r>
                  <a:rPr lang="en-US" altLang="zh-CN" sz="2400" dirty="0"/>
                  <a:t>0</a:t>
                </a:r>
                <a:r>
                  <a:rPr lang="zh-CN" altLang="zh-CN" sz="2400" dirty="0"/>
                  <a:t>。</a:t>
                </a:r>
                <a:endParaRPr lang="zh-CN" altLang="en-US" sz="2400" dirty="0"/>
              </a:p>
              <a:p>
                <a:r>
                  <a:rPr lang="zh-CN" altLang="zh-CN" sz="2400" dirty="0"/>
                  <a:t>支持向量回归则是对于</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和</a:t>
                </a:r>
                <a14:m>
                  <m:oMath xmlns:m="http://schemas.openxmlformats.org/officeDocument/2006/math">
                    <m:r>
                      <a:rPr lang="en-US" altLang="zh-CN" sz="2400" b="1" i="1">
                        <a:latin typeface="Cambria Math" panose="02040503050406030204" pitchFamily="18" charset="0"/>
                      </a:rPr>
                      <m:t>𝒚</m:t>
                    </m:r>
                  </m:oMath>
                </a14:m>
                <a:r>
                  <a:rPr lang="zh-CN" altLang="zh-CN" sz="2400" dirty="0"/>
                  <a:t>之间的差别有一定的容忍度，可以容忍</a:t>
                </a:r>
                <a14:m>
                  <m:oMath xmlns:m="http://schemas.openxmlformats.org/officeDocument/2006/math">
                    <m:r>
                      <m:rPr>
                        <m:sty m:val="p"/>
                      </m:rPr>
                      <a:rPr lang="en-US" altLang="zh-CN" sz="2400">
                        <a:latin typeface="Cambria Math" panose="02040503050406030204" pitchFamily="18" charset="0"/>
                      </a:rPr>
                      <m:t>ϵ</m:t>
                    </m:r>
                  </m:oMath>
                </a14:m>
                <a:r>
                  <a:rPr lang="zh-CN" altLang="zh-CN" sz="2400" dirty="0"/>
                  <a:t>的偏差。所以当</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和</a:t>
                </a:r>
                <a14:m>
                  <m:oMath xmlns:m="http://schemas.openxmlformats.org/officeDocument/2006/math">
                    <m:r>
                      <a:rPr lang="en-US" altLang="zh-CN" sz="2400" b="1" i="1">
                        <a:latin typeface="Cambria Math" panose="02040503050406030204" pitchFamily="18" charset="0"/>
                      </a:rPr>
                      <m:t>𝒚</m:t>
                    </m:r>
                  </m:oMath>
                </a14:m>
                <a:r>
                  <a:rPr lang="zh-CN" altLang="zh-CN" sz="2400" dirty="0"/>
                  <a:t>之间的偏差小于</a:t>
                </a:r>
                <a14:m>
                  <m:oMath xmlns:m="http://schemas.openxmlformats.org/officeDocument/2006/math">
                    <m:r>
                      <m:rPr>
                        <m:sty m:val="p"/>
                      </m:rPr>
                      <a:rPr lang="en-US" altLang="zh-CN" sz="2400">
                        <a:latin typeface="Cambria Math" panose="02040503050406030204" pitchFamily="18" charset="0"/>
                      </a:rPr>
                      <m:t>ϵ</m:t>
                    </m:r>
                  </m:oMath>
                </a14:m>
                <a:r>
                  <a:rPr lang="zh-CN" altLang="zh-CN" sz="2400" dirty="0"/>
                  <a:t>，不被考虑。</a:t>
                </a:r>
                <a:endParaRPr lang="zh-CN" altLang="en-US" sz="2400" dirty="0"/>
              </a:p>
              <a:p>
                <a:r>
                  <a:rPr lang="zh-CN" altLang="zh-CN" sz="2400" dirty="0"/>
                  <a:t>相当于以</a:t>
                </a:r>
                <a14:m>
                  <m:oMath xmlns:m="http://schemas.openxmlformats.org/officeDocument/2006/math">
                    <m:r>
                      <a:rPr lang="en-US" altLang="zh-CN" sz="2400" i="1">
                        <a:latin typeface="Cambria Math" panose="02040503050406030204" pitchFamily="18" charset="0"/>
                      </a:rPr>
                      <m:t>𝑓</m:t>
                    </m:r>
                    <m:d>
                      <m:dPr>
                        <m:ctrlPr>
                          <a:rPr lang="zh-CN" altLang="zh-CN" sz="2400" i="1">
                            <a:latin typeface="Cambria Math" panose="02040503050406030204" pitchFamily="18" charset="0"/>
                          </a:rPr>
                        </m:ctrlPr>
                      </m:dPr>
                      <m:e>
                        <m:r>
                          <a:rPr lang="en-US" altLang="zh-CN" sz="2400" b="1" i="1">
                            <a:latin typeface="Cambria Math" panose="02040503050406030204" pitchFamily="18" charset="0"/>
                          </a:rPr>
                          <m:t>𝒙</m:t>
                        </m:r>
                      </m:e>
                    </m:d>
                  </m:oMath>
                </a14:m>
                <a:r>
                  <a:rPr lang="zh-CN" altLang="zh-CN" sz="2400" dirty="0"/>
                  <a:t>为中心构建了一个宽度为</a:t>
                </a:r>
                <a14:m>
                  <m:oMath xmlns:m="http://schemas.openxmlformats.org/officeDocument/2006/math">
                    <m:r>
                      <a:rPr lang="en-US" altLang="zh-CN" sz="2400">
                        <a:latin typeface="Cambria Math" panose="02040503050406030204" pitchFamily="18" charset="0"/>
                      </a:rPr>
                      <m:t>2</m:t>
                    </m:r>
                    <m:r>
                      <m:rPr>
                        <m:sty m:val="p"/>
                      </m:rPr>
                      <a:rPr lang="en-US" altLang="zh-CN" sz="2400">
                        <a:latin typeface="Cambria Math" panose="02040503050406030204" pitchFamily="18" charset="0"/>
                      </a:rPr>
                      <m:t>ϵ</m:t>
                    </m:r>
                  </m:oMath>
                </a14:m>
                <a:r>
                  <a:rPr lang="zh-CN" altLang="zh-CN" sz="2400" dirty="0"/>
                  <a:t>的间隔带，落入此间隔带，被认为预测正确 </a:t>
                </a:r>
                <a:endParaRPr lang="zh-CN" altLang="en-US" sz="2400"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981200" y="1719263"/>
                <a:ext cx="8219256" cy="4411662"/>
              </a:xfrm>
              <a:blipFill>
                <a:blip r:embed="rId2"/>
                <a:stretch>
                  <a:fillRect l="-1039" t="-1657" r="-48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2380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sp>
        <p:nvSpPr>
          <p:cNvPr id="4" name="矩形 3"/>
          <p:cNvSpPr/>
          <p:nvPr/>
        </p:nvSpPr>
        <p:spPr>
          <a:xfrm>
            <a:off x="1371600" y="1772816"/>
            <a:ext cx="9692952" cy="2523768"/>
          </a:xfrm>
          <a:prstGeom prst="rect">
            <a:avLst/>
          </a:prstGeom>
        </p:spPr>
        <p:txBody>
          <a:bodyPr wrap="square">
            <a:spAutoFit/>
          </a:bodyPr>
          <a:lstStyle/>
          <a:p>
            <a:r>
              <a:rPr lang="zh-CN" altLang="en-US" sz="2800" dirty="0">
                <a:latin typeface="+mn-ea"/>
                <a:ea typeface="+mn-ea"/>
              </a:rPr>
              <a:t>支持向量回归（</a:t>
            </a:r>
            <a:r>
              <a:rPr lang="en-US" altLang="zh-CN" sz="2800" dirty="0">
                <a:latin typeface="+mn-ea"/>
                <a:ea typeface="+mn-ea"/>
              </a:rPr>
              <a:t>SVR</a:t>
            </a:r>
            <a:r>
              <a:rPr lang="zh-CN" altLang="en-US" sz="2800" dirty="0">
                <a:latin typeface="+mn-ea"/>
                <a:ea typeface="+mn-ea"/>
              </a:rPr>
              <a:t>）是一种回归算法，它应用支持向量机（</a:t>
            </a:r>
            <a:r>
              <a:rPr lang="en-US" altLang="zh-CN" sz="2800" dirty="0">
                <a:latin typeface="+mn-ea"/>
                <a:ea typeface="+mn-ea"/>
              </a:rPr>
              <a:t>SVM</a:t>
            </a:r>
            <a:r>
              <a:rPr lang="zh-CN" altLang="en-US" sz="2800" dirty="0">
                <a:latin typeface="+mn-ea"/>
                <a:ea typeface="+mn-ea"/>
              </a:rPr>
              <a:t>）的类似技术进行回归分析。正如我们所知，回归数据包含连续的实数。为了拟合这种类型的数据，</a:t>
            </a:r>
            <a:r>
              <a:rPr lang="en-US" altLang="zh-CN" sz="2800" dirty="0">
                <a:latin typeface="+mn-ea"/>
                <a:ea typeface="+mn-ea"/>
              </a:rPr>
              <a:t>SVR</a:t>
            </a:r>
            <a:r>
              <a:rPr lang="zh-CN" altLang="en-US" sz="2800" dirty="0">
                <a:latin typeface="+mn-ea"/>
                <a:ea typeface="+mn-ea"/>
              </a:rPr>
              <a:t>模型在考虑到模型的复杂性和错误率的情况下，用一个叫做</a:t>
            </a:r>
            <a:r>
              <a:rPr lang="el-GR" altLang="zh-CN" sz="2800" dirty="0">
                <a:latin typeface="+mn-ea"/>
                <a:ea typeface="+mn-ea"/>
              </a:rPr>
              <a:t>ε</a:t>
            </a:r>
            <a:r>
              <a:rPr lang="zh-CN" altLang="en-US" sz="2800" dirty="0">
                <a:latin typeface="+mn-ea"/>
                <a:ea typeface="+mn-ea"/>
              </a:rPr>
              <a:t>管（</a:t>
            </a:r>
            <a:r>
              <a:rPr lang="en-US" altLang="zh-CN" sz="2800" dirty="0">
                <a:latin typeface="+mn-ea"/>
                <a:ea typeface="+mn-ea"/>
              </a:rPr>
              <a:t>epsilon-tube</a:t>
            </a:r>
            <a:r>
              <a:rPr lang="zh-CN" altLang="en-US" sz="2800" dirty="0">
                <a:latin typeface="+mn-ea"/>
                <a:ea typeface="+mn-ea"/>
              </a:rPr>
              <a:t>，</a:t>
            </a:r>
            <a:r>
              <a:rPr lang="el-GR" altLang="zh-CN" sz="2800" dirty="0">
                <a:latin typeface="+mn-ea"/>
                <a:ea typeface="+mn-ea"/>
              </a:rPr>
              <a:t>ε</a:t>
            </a:r>
            <a:r>
              <a:rPr lang="zh-CN" altLang="en-US" sz="2800" dirty="0">
                <a:latin typeface="+mn-ea"/>
                <a:ea typeface="+mn-ea"/>
              </a:rPr>
              <a:t>表示管子的宽度）的给定余量来接近最佳值</a:t>
            </a:r>
          </a:p>
          <a:p>
            <a:endParaRPr lang="zh-CN" altLang="en-US" dirty="0"/>
          </a:p>
        </p:txBody>
      </p:sp>
    </p:spTree>
    <p:extLst>
      <p:ext uri="{BB962C8B-B14F-4D97-AF65-F5344CB8AC3E}">
        <p14:creationId xmlns:p14="http://schemas.microsoft.com/office/powerpoint/2010/main" val="2435338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2" name="图片 1"/>
          <p:cNvPicPr>
            <a:picLocks noChangeAspect="1"/>
          </p:cNvPicPr>
          <p:nvPr/>
        </p:nvPicPr>
        <p:blipFill>
          <a:blip r:embed="rId2"/>
          <a:stretch>
            <a:fillRect/>
          </a:stretch>
        </p:blipFill>
        <p:spPr>
          <a:xfrm>
            <a:off x="1299220" y="2184387"/>
            <a:ext cx="4872980" cy="3213261"/>
          </a:xfrm>
          <a:prstGeom prst="rect">
            <a:avLst/>
          </a:prstGeom>
        </p:spPr>
      </p:pic>
      <p:pic>
        <p:nvPicPr>
          <p:cNvPr id="3" name="图片 2"/>
          <p:cNvPicPr>
            <a:picLocks noChangeAspect="1"/>
          </p:cNvPicPr>
          <p:nvPr/>
        </p:nvPicPr>
        <p:blipFill>
          <a:blip r:embed="rId3"/>
          <a:stretch>
            <a:fillRect/>
          </a:stretch>
        </p:blipFill>
        <p:spPr>
          <a:xfrm>
            <a:off x="6528048" y="2453464"/>
            <a:ext cx="5269607" cy="2675106"/>
          </a:xfrm>
          <a:prstGeom prst="rect">
            <a:avLst/>
          </a:prstGeom>
        </p:spPr>
      </p:pic>
    </p:spTree>
    <p:extLst>
      <p:ext uri="{BB962C8B-B14F-4D97-AF65-F5344CB8AC3E}">
        <p14:creationId xmlns:p14="http://schemas.microsoft.com/office/powerpoint/2010/main" val="26421390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5" name="图片 4"/>
          <p:cNvPicPr>
            <a:picLocks noChangeAspect="1"/>
          </p:cNvPicPr>
          <p:nvPr/>
        </p:nvPicPr>
        <p:blipFill>
          <a:blip r:embed="rId2"/>
          <a:stretch>
            <a:fillRect/>
          </a:stretch>
        </p:blipFill>
        <p:spPr>
          <a:xfrm>
            <a:off x="695400" y="1772816"/>
            <a:ext cx="7344816" cy="4627503"/>
          </a:xfrm>
          <a:prstGeom prst="rect">
            <a:avLst/>
          </a:prstGeom>
        </p:spPr>
      </p:pic>
      <p:pic>
        <p:nvPicPr>
          <p:cNvPr id="6" name="图片 5"/>
          <p:cNvPicPr>
            <a:picLocks noChangeAspect="1"/>
          </p:cNvPicPr>
          <p:nvPr/>
        </p:nvPicPr>
        <p:blipFill>
          <a:blip r:embed="rId3"/>
          <a:stretch>
            <a:fillRect/>
          </a:stretch>
        </p:blipFill>
        <p:spPr>
          <a:xfrm>
            <a:off x="8184232" y="2471038"/>
            <a:ext cx="3783653" cy="3231058"/>
          </a:xfrm>
          <a:prstGeom prst="rect">
            <a:avLst/>
          </a:prstGeom>
        </p:spPr>
      </p:pic>
    </p:spTree>
    <p:extLst>
      <p:ext uri="{BB962C8B-B14F-4D97-AF65-F5344CB8AC3E}">
        <p14:creationId xmlns:p14="http://schemas.microsoft.com/office/powerpoint/2010/main" val="25183334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5" name="图片 4"/>
          <p:cNvPicPr>
            <a:picLocks noChangeAspect="1"/>
          </p:cNvPicPr>
          <p:nvPr/>
        </p:nvPicPr>
        <p:blipFill>
          <a:blip r:embed="rId2"/>
          <a:stretch>
            <a:fillRect/>
          </a:stretch>
        </p:blipFill>
        <p:spPr>
          <a:xfrm>
            <a:off x="695400" y="1772816"/>
            <a:ext cx="7344816" cy="4627503"/>
          </a:xfrm>
          <a:prstGeom prst="rect">
            <a:avLst/>
          </a:prstGeom>
        </p:spPr>
      </p:pic>
      <p:pic>
        <p:nvPicPr>
          <p:cNvPr id="6" name="图片 5"/>
          <p:cNvPicPr>
            <a:picLocks noChangeAspect="1"/>
          </p:cNvPicPr>
          <p:nvPr/>
        </p:nvPicPr>
        <p:blipFill>
          <a:blip r:embed="rId3"/>
          <a:stretch>
            <a:fillRect/>
          </a:stretch>
        </p:blipFill>
        <p:spPr>
          <a:xfrm>
            <a:off x="8184232" y="2471038"/>
            <a:ext cx="3783653" cy="3231058"/>
          </a:xfrm>
          <a:prstGeom prst="rect">
            <a:avLst/>
          </a:prstGeom>
        </p:spPr>
      </p:pic>
    </p:spTree>
    <p:extLst>
      <p:ext uri="{BB962C8B-B14F-4D97-AF65-F5344CB8AC3E}">
        <p14:creationId xmlns:p14="http://schemas.microsoft.com/office/powerpoint/2010/main" val="206135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4293096"/>
            <a:ext cx="9601200" cy="3581400"/>
          </a:xfrm>
        </p:spPr>
        <p:txBody>
          <a:bodyPr>
            <a:normAutofit/>
          </a:bodyPr>
          <a:lstStyle/>
          <a:p>
            <a:r>
              <a:rPr lang="zh-CN" altLang="en-US" dirty="0"/>
              <a:t>用函数来拟合以上数据：我们可以将输出的值限制在区间</a:t>
            </a:r>
            <a:r>
              <a:rPr lang="en-US" altLang="zh-CN" dirty="0"/>
              <a:t>[0,1]</a:t>
            </a:r>
            <a:r>
              <a:rPr lang="zh-CN" altLang="en-US" dirty="0"/>
              <a:t>上，</a:t>
            </a:r>
            <a:r>
              <a:rPr lang="en-US" altLang="zh-CN" dirty="0"/>
              <a:t>P</a:t>
            </a:r>
            <a:r>
              <a:rPr lang="zh-CN" altLang="en-US" dirty="0"/>
              <a:t>（</a:t>
            </a:r>
            <a:r>
              <a:rPr lang="en-US" altLang="zh-CN" dirty="0"/>
              <a:t>x</a:t>
            </a:r>
            <a:r>
              <a:rPr lang="zh-CN" altLang="en-US" dirty="0"/>
              <a:t>）则可以用来表示概率</a:t>
            </a:r>
            <a:r>
              <a:rPr lang="en-US" altLang="zh-CN" dirty="0"/>
              <a:t>P</a:t>
            </a:r>
            <a:r>
              <a:rPr lang="zh-CN" altLang="en-US" dirty="0"/>
              <a:t>（</a:t>
            </a:r>
            <a:r>
              <a:rPr lang="en-US" altLang="zh-CN" dirty="0"/>
              <a:t>y=1|x</a:t>
            </a:r>
            <a:r>
              <a:rPr lang="zh-CN" altLang="en-US" dirty="0"/>
              <a:t>）</a:t>
            </a:r>
            <a:r>
              <a:rPr lang="en-US" altLang="zh-CN" dirty="0"/>
              <a:t>,</a:t>
            </a:r>
            <a:r>
              <a:rPr lang="zh-CN" altLang="en-US" dirty="0"/>
              <a:t>即当</a:t>
            </a:r>
            <a:r>
              <a:rPr lang="en-US" altLang="zh-CN" dirty="0"/>
              <a:t>X</a:t>
            </a:r>
            <a:r>
              <a:rPr lang="zh-CN" altLang="en-US" dirty="0"/>
              <a:t>发生时，</a:t>
            </a:r>
            <a:r>
              <a:rPr lang="en-US" altLang="zh-CN" dirty="0"/>
              <a:t>y</a:t>
            </a:r>
            <a:r>
              <a:rPr lang="zh-CN" altLang="en-US" dirty="0"/>
              <a:t>被分到</a:t>
            </a:r>
            <a:r>
              <a:rPr lang="en-US" altLang="zh-CN" dirty="0"/>
              <a:t>1</a:t>
            </a:r>
            <a:r>
              <a:rPr lang="zh-CN" altLang="en-US" dirty="0"/>
              <a:t>那一组的概率。</a:t>
            </a:r>
            <a:endParaRPr lang="zh-CN" altLang="en-US" sz="2400" dirty="0"/>
          </a:p>
        </p:txBody>
      </p:sp>
      <p:pic>
        <p:nvPicPr>
          <p:cNvPr id="7" name="图片 6"/>
          <p:cNvPicPr>
            <a:picLocks noChangeAspect="1"/>
          </p:cNvPicPr>
          <p:nvPr/>
        </p:nvPicPr>
        <p:blipFill>
          <a:blip r:embed="rId2"/>
          <a:stretch>
            <a:fillRect/>
          </a:stretch>
        </p:blipFill>
        <p:spPr>
          <a:xfrm>
            <a:off x="4943872" y="1556792"/>
            <a:ext cx="3227045" cy="2459447"/>
          </a:xfrm>
          <a:prstGeom prst="rect">
            <a:avLst/>
          </a:prstGeom>
        </p:spPr>
      </p:pic>
      <p:pic>
        <p:nvPicPr>
          <p:cNvPr id="2" name="图片 1"/>
          <p:cNvPicPr>
            <a:picLocks noChangeAspect="1"/>
          </p:cNvPicPr>
          <p:nvPr/>
        </p:nvPicPr>
        <p:blipFill>
          <a:blip r:embed="rId3"/>
          <a:stretch>
            <a:fillRect/>
          </a:stretch>
        </p:blipFill>
        <p:spPr>
          <a:xfrm>
            <a:off x="4704781" y="5157192"/>
            <a:ext cx="3705225" cy="1104900"/>
          </a:xfrm>
          <a:prstGeom prst="rect">
            <a:avLst/>
          </a:prstGeom>
        </p:spPr>
      </p:pic>
    </p:spTree>
    <p:extLst>
      <p:ext uri="{BB962C8B-B14F-4D97-AF65-F5344CB8AC3E}">
        <p14:creationId xmlns:p14="http://schemas.microsoft.com/office/powerpoint/2010/main" val="12900833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a:t>
            </a:r>
            <a:r>
              <a:rPr lang="zh-CN" altLang="zh-CN" sz="4000" dirty="0"/>
              <a:t>支持向量回归 </a:t>
            </a:r>
            <a:endParaRPr lang="en-US" altLang="zh-CN" sz="4000" dirty="0"/>
          </a:p>
        </p:txBody>
      </p:sp>
      <p:pic>
        <p:nvPicPr>
          <p:cNvPr id="2" name="图片 1"/>
          <p:cNvPicPr>
            <a:picLocks noChangeAspect="1"/>
          </p:cNvPicPr>
          <p:nvPr/>
        </p:nvPicPr>
        <p:blipFill>
          <a:blip r:embed="rId2"/>
          <a:stretch>
            <a:fillRect/>
          </a:stretch>
        </p:blipFill>
        <p:spPr>
          <a:xfrm>
            <a:off x="1127448" y="1428750"/>
            <a:ext cx="10544175" cy="5257800"/>
          </a:xfrm>
          <a:prstGeom prst="rect">
            <a:avLst/>
          </a:prstGeom>
        </p:spPr>
      </p:pic>
    </p:spTree>
    <p:extLst>
      <p:ext uri="{BB962C8B-B14F-4D97-AF65-F5344CB8AC3E}">
        <p14:creationId xmlns:p14="http://schemas.microsoft.com/office/powerpoint/2010/main" val="16312566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sp>
        <p:nvSpPr>
          <p:cNvPr id="2" name="内容占位符 1"/>
          <p:cNvSpPr>
            <a:spLocks noGrp="1"/>
          </p:cNvSpPr>
          <p:nvPr>
            <p:ph idx="1"/>
          </p:nvPr>
        </p:nvSpPr>
        <p:spPr>
          <a:xfrm>
            <a:off x="1981200" y="1719263"/>
            <a:ext cx="8219256" cy="4411662"/>
          </a:xfrm>
        </p:spPr>
        <p:txBody>
          <a:bodyPr/>
          <a:lstStyle/>
          <a:p>
            <a:r>
              <a:rPr lang="zh-CN" altLang="zh-CN" sz="2400" dirty="0"/>
              <a:t>用于回归的</a:t>
            </a:r>
            <a:r>
              <a:rPr lang="en-US" altLang="zh-CN" sz="2400" dirty="0"/>
              <a:t>K</a:t>
            </a:r>
            <a:r>
              <a:rPr lang="zh-CN" altLang="zh-CN" sz="2400" dirty="0"/>
              <a:t>邻近算法与用于分类的</a:t>
            </a:r>
            <a:r>
              <a:rPr lang="en-US" altLang="zh-CN" sz="2400" dirty="0"/>
              <a:t>K</a:t>
            </a:r>
            <a:r>
              <a:rPr lang="zh-CN" altLang="zh-CN" sz="2400" dirty="0"/>
              <a:t>邻近算法思想类似。通过找出一个样本的</a:t>
            </a:r>
            <a:r>
              <a:rPr lang="en-US" altLang="zh-CN" sz="2400" dirty="0"/>
              <a:t>k</a:t>
            </a:r>
            <a:r>
              <a:rPr lang="zh-CN" altLang="zh-CN" sz="2400" dirty="0"/>
              <a:t>个最近邻居，将这些邻居的回归目标的平均值赋给该样本，就可以预测出该样本的回归目标值。</a:t>
            </a:r>
            <a:endParaRPr lang="zh-CN" altLang="en-US" sz="2400" dirty="0"/>
          </a:p>
          <a:p>
            <a:r>
              <a:rPr lang="zh-CN" altLang="zh-CN" sz="2400" dirty="0"/>
              <a:t>更进一步的，可以将不同距离的邻居对该样本产生的影响给予不同的权值，距离越近影响越大，如权值与距离成正比</a:t>
            </a:r>
            <a:r>
              <a:rPr lang="zh-CN" altLang="en-US" sz="2400" dirty="0"/>
              <a:t>。</a:t>
            </a:r>
          </a:p>
        </p:txBody>
      </p:sp>
    </p:spTree>
    <p:extLst>
      <p:ext uri="{BB962C8B-B14F-4D97-AF65-F5344CB8AC3E}">
        <p14:creationId xmlns:p14="http://schemas.microsoft.com/office/powerpoint/2010/main" val="2552508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pic>
        <p:nvPicPr>
          <p:cNvPr id="4" name="图片 3"/>
          <p:cNvPicPr>
            <a:picLocks noChangeAspect="1"/>
          </p:cNvPicPr>
          <p:nvPr/>
        </p:nvPicPr>
        <p:blipFill>
          <a:blip r:embed="rId2"/>
          <a:stretch>
            <a:fillRect/>
          </a:stretch>
        </p:blipFill>
        <p:spPr>
          <a:xfrm>
            <a:off x="1118803" y="1399228"/>
            <a:ext cx="10106794" cy="4176464"/>
          </a:xfrm>
          <a:prstGeom prst="rect">
            <a:avLst/>
          </a:prstGeom>
        </p:spPr>
      </p:pic>
      <p:pic>
        <p:nvPicPr>
          <p:cNvPr id="5" name="图片 4"/>
          <p:cNvPicPr>
            <a:picLocks noChangeAspect="1"/>
          </p:cNvPicPr>
          <p:nvPr/>
        </p:nvPicPr>
        <p:blipFill>
          <a:blip r:embed="rId3"/>
          <a:stretch>
            <a:fillRect/>
          </a:stretch>
        </p:blipFill>
        <p:spPr>
          <a:xfrm>
            <a:off x="1088892" y="5543681"/>
            <a:ext cx="10136705" cy="909656"/>
          </a:xfrm>
          <a:prstGeom prst="rect">
            <a:avLst/>
          </a:prstGeom>
        </p:spPr>
      </p:pic>
    </p:spTree>
    <p:extLst>
      <p:ext uri="{BB962C8B-B14F-4D97-AF65-F5344CB8AC3E}">
        <p14:creationId xmlns:p14="http://schemas.microsoft.com/office/powerpoint/2010/main" val="18184043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回归分析</a:t>
            </a:r>
            <a:r>
              <a:rPr lang="en-US" altLang="zh-CN" sz="4000" dirty="0" smtClean="0"/>
              <a:t>-K</a:t>
            </a:r>
            <a:r>
              <a:rPr lang="zh-CN" altLang="en-US" sz="4000" dirty="0" smtClean="0"/>
              <a:t>邻近</a:t>
            </a:r>
            <a:r>
              <a:rPr lang="zh-CN" altLang="zh-CN" sz="4000" dirty="0" smtClean="0"/>
              <a:t>回归 </a:t>
            </a:r>
            <a:endParaRPr lang="en-US" altLang="zh-CN" sz="4000" dirty="0"/>
          </a:p>
        </p:txBody>
      </p:sp>
      <p:pic>
        <p:nvPicPr>
          <p:cNvPr id="2" name="图片 1"/>
          <p:cNvPicPr>
            <a:picLocks noChangeAspect="1"/>
          </p:cNvPicPr>
          <p:nvPr/>
        </p:nvPicPr>
        <p:blipFill>
          <a:blip r:embed="rId2"/>
          <a:stretch>
            <a:fillRect/>
          </a:stretch>
        </p:blipFill>
        <p:spPr>
          <a:xfrm>
            <a:off x="1371600" y="1506255"/>
            <a:ext cx="9115425" cy="400050"/>
          </a:xfrm>
          <a:prstGeom prst="rect">
            <a:avLst/>
          </a:prstGeom>
        </p:spPr>
      </p:pic>
      <p:pic>
        <p:nvPicPr>
          <p:cNvPr id="3" name="图片 2"/>
          <p:cNvPicPr>
            <a:picLocks noChangeAspect="1"/>
          </p:cNvPicPr>
          <p:nvPr/>
        </p:nvPicPr>
        <p:blipFill>
          <a:blip r:embed="rId3"/>
          <a:stretch>
            <a:fillRect/>
          </a:stretch>
        </p:blipFill>
        <p:spPr>
          <a:xfrm>
            <a:off x="2855640" y="1906305"/>
            <a:ext cx="5760639" cy="4951695"/>
          </a:xfrm>
          <a:prstGeom prst="rect">
            <a:avLst/>
          </a:prstGeom>
        </p:spPr>
      </p:pic>
    </p:spTree>
    <p:extLst>
      <p:ext uri="{BB962C8B-B14F-4D97-AF65-F5344CB8AC3E}">
        <p14:creationId xmlns:p14="http://schemas.microsoft.com/office/powerpoint/2010/main" val="328108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normAutofit/>
          </a:bodyPr>
          <a:lstStyle/>
          <a:p>
            <a:pPr marL="342900" lvl="1" indent="-342900">
              <a:buClr>
                <a:schemeClr val="tx2"/>
              </a:buClr>
            </a:pPr>
            <a:r>
              <a:rPr lang="zh-CN" altLang="en-US" sz="4000" dirty="0" smtClean="0"/>
              <a:t>分类分析</a:t>
            </a:r>
            <a:r>
              <a:rPr lang="en-US" altLang="zh-CN" sz="4000" dirty="0" smtClean="0"/>
              <a:t>——</a:t>
            </a:r>
            <a:r>
              <a:rPr lang="zh-CN" altLang="en-US" sz="4000" dirty="0"/>
              <a:t>逻辑</a:t>
            </a:r>
            <a:r>
              <a:rPr lang="zh-CN" altLang="en-US" sz="4000" dirty="0" smtClean="0"/>
              <a:t>回归</a:t>
            </a:r>
            <a:endParaRPr lang="en-US" altLang="zh-CN" sz="4000" dirty="0"/>
          </a:p>
        </p:txBody>
      </p:sp>
      <p:sp>
        <p:nvSpPr>
          <p:cNvPr id="265219" name="Rectangle 3"/>
          <p:cNvSpPr>
            <a:spLocks noGrp="1" noChangeArrowheads="1"/>
          </p:cNvSpPr>
          <p:nvPr>
            <p:ph idx="1"/>
          </p:nvPr>
        </p:nvSpPr>
        <p:spPr>
          <a:xfrm>
            <a:off x="1371600" y="1581896"/>
            <a:ext cx="9601200" cy="3581400"/>
          </a:xfrm>
        </p:spPr>
        <p:txBody>
          <a:bodyPr>
            <a:normAutofit lnSpcReduction="10000"/>
          </a:bodyPr>
          <a:lstStyle/>
          <a:p>
            <a:r>
              <a:rPr lang="zh-CN" altLang="en-US" dirty="0"/>
              <a:t>它的图如下：但是，它是个离散性函数，并不连续，因此无法计算预测函数，及预测数据与真实值之间的差异，那我们有没有办法把这个结果用其他函数映射，可以帮助我们判断结果呢</a:t>
            </a:r>
            <a:r>
              <a:rPr lang="zh-CN" altLang="en-US" dirty="0" smtClean="0"/>
              <a:t>？</a:t>
            </a:r>
            <a:endParaRPr lang="en-US" altLang="zh-CN"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dirty="0"/>
              <a:t>后来，我们终于找到了这样一个简单函数</a:t>
            </a:r>
            <a:r>
              <a:rPr lang="en-US" altLang="zh-CN" dirty="0"/>
              <a:t>Sigmoid</a:t>
            </a:r>
            <a:r>
              <a:rPr lang="zh-CN" altLang="en-US" dirty="0"/>
              <a:t>函数</a:t>
            </a:r>
            <a:endParaRPr lang="en-US" altLang="zh-CN" sz="2400" dirty="0"/>
          </a:p>
        </p:txBody>
      </p:sp>
      <p:pic>
        <p:nvPicPr>
          <p:cNvPr id="2050" name="Picture 2" descr="https://pic2.zhimg.com/80/v2-93f281ad9d44548263e00248b61d1041_14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628" y="2676858"/>
            <a:ext cx="2628057" cy="19751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734628" y="5603351"/>
            <a:ext cx="2450207" cy="912081"/>
          </a:xfrm>
          <a:prstGeom prst="rect">
            <a:avLst/>
          </a:prstGeom>
        </p:spPr>
      </p:pic>
    </p:spTree>
    <p:extLst>
      <p:ext uri="{BB962C8B-B14F-4D97-AF65-F5344CB8AC3E}">
        <p14:creationId xmlns:p14="http://schemas.microsoft.com/office/powerpoint/2010/main" val="1993737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2920</TotalTime>
  <Words>5727</Words>
  <Application>Microsoft Office PowerPoint</Application>
  <PresentationFormat>宽屏</PresentationFormat>
  <Paragraphs>358</Paragraphs>
  <Slides>83</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4" baseType="lpstr">
      <vt:lpstr>华文楷体</vt:lpstr>
      <vt:lpstr>楷体_GB2312</vt:lpstr>
      <vt:lpstr>宋体</vt:lpstr>
      <vt:lpstr>Arial</vt:lpstr>
      <vt:lpstr>Calibri</vt:lpstr>
      <vt:lpstr>Cambria Math</vt:lpstr>
      <vt:lpstr>Franklin Gothic Book</vt:lpstr>
      <vt:lpstr>Times New Roman</vt:lpstr>
      <vt:lpstr>Wingdings</vt:lpstr>
      <vt:lpstr>Crop</vt:lpstr>
      <vt:lpstr>MathType 5.0 Equation</vt:lpstr>
      <vt:lpstr>机器学习常用算法介绍</vt:lpstr>
      <vt:lpstr>目录</vt:lpstr>
      <vt:lpstr>分类分析</vt:lpstr>
      <vt:lpstr>分类分析</vt:lpstr>
      <vt:lpstr>分类分析——逻辑回归</vt:lpstr>
      <vt:lpstr>分类分析——逻辑回归</vt:lpstr>
      <vt:lpstr>分类分析——逻辑回归</vt:lpstr>
      <vt:lpstr>分类分析——逻辑回归</vt:lpstr>
      <vt:lpstr>分类分析——逻辑回归</vt:lpstr>
      <vt:lpstr>分类分析——逻辑回归</vt:lpstr>
      <vt:lpstr>分类分析——逻辑回归</vt:lpstr>
      <vt:lpstr>分类分析——线性判别分析</vt:lpstr>
      <vt:lpstr>分类分析——线性判别分析</vt:lpstr>
      <vt:lpstr>分类分析——支持向量机 </vt:lpstr>
      <vt:lpstr>分类分析——支持向量机 </vt:lpstr>
      <vt:lpstr>分类分析——支持向量机 </vt:lpstr>
      <vt:lpstr>分类分析——决策树  </vt:lpstr>
      <vt:lpstr>分类分析——决策树  </vt:lpstr>
      <vt:lpstr>分类分析——K邻近  </vt:lpstr>
      <vt:lpstr>分类分析——K邻近  </vt:lpstr>
      <vt:lpstr>分类分析——朴素贝叶斯  </vt:lpstr>
      <vt:lpstr>分类分析——朴素贝叶斯  </vt:lpstr>
      <vt:lpstr>分类分析——朴素贝叶斯  </vt:lpstr>
      <vt:lpstr>分类的步骤</vt:lpstr>
      <vt:lpstr>分类的应用</vt:lpstr>
      <vt:lpstr>分类的应用</vt:lpstr>
      <vt:lpstr>分类的应用</vt:lpstr>
      <vt:lpstr>分类的应用</vt:lpstr>
      <vt:lpstr>分类的应用</vt:lpstr>
      <vt:lpstr>分类的应用</vt:lpstr>
      <vt:lpstr>分类的应用</vt:lpstr>
      <vt:lpstr>分类的应用</vt:lpstr>
      <vt:lpstr>分类的应用</vt:lpstr>
      <vt:lpstr>关联分析</vt:lpstr>
      <vt:lpstr>关联分析</vt:lpstr>
      <vt:lpstr>关联分析</vt:lpstr>
      <vt:lpstr>关联分析</vt:lpstr>
      <vt:lpstr>关联分析——Apriori算法</vt:lpstr>
      <vt:lpstr>关联分析——Apriori算法</vt:lpstr>
      <vt:lpstr>关联分析——Apriori算法</vt:lpstr>
      <vt:lpstr>关联分析——FP-Tree算法 </vt:lpstr>
      <vt:lpstr>关联分析——FP-Tree算法 </vt:lpstr>
      <vt:lpstr>关联分析——FP-Tree算法 </vt:lpstr>
      <vt:lpstr>关联分析——FP-Tree算法 </vt:lpstr>
      <vt:lpstr>关联分析——FP-Tree算法 </vt:lpstr>
      <vt:lpstr>关联分析——FP-Tree算法 </vt:lpstr>
      <vt:lpstr>关联分析——FP-Tree算法 </vt:lpstr>
      <vt:lpstr>聚类分析</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聚类分析-k均值算法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聚类分析-DBSCAN算法</vt:lpstr>
      <vt:lpstr>回归分析</vt:lpstr>
      <vt:lpstr>回归分析</vt:lpstr>
      <vt:lpstr>回归分析-线性回归分析</vt:lpstr>
      <vt:lpstr>回归分析-线性回归分析</vt:lpstr>
      <vt:lpstr>回归分析-线性回归分析</vt:lpstr>
      <vt:lpstr>回归分析-线性回归分析</vt:lpstr>
      <vt:lpstr>回归分析-线性回归分析</vt:lpstr>
      <vt:lpstr>回归分析-支持向量回归 </vt:lpstr>
      <vt:lpstr>回归分析-支持向量回归 </vt:lpstr>
      <vt:lpstr>回归分析-支持向量回归 </vt:lpstr>
      <vt:lpstr>回归分析-支持向量回归 </vt:lpstr>
      <vt:lpstr>回归分析-支持向量回归 </vt:lpstr>
      <vt:lpstr>回归分析-支持向量回归 </vt:lpstr>
      <vt:lpstr>回归分析-K邻近回归 </vt:lpstr>
      <vt:lpstr>回归分析-K邻近回归 </vt:lpstr>
      <vt:lpstr>回归分析-K邻近回归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数据分析理论与Python实战</dc:title>
  <dc:creator>LI Yilin</dc:creator>
  <cp:lastModifiedBy>chen ding</cp:lastModifiedBy>
  <cp:revision>274</cp:revision>
  <dcterms:created xsi:type="dcterms:W3CDTF">2019-01-04T05:13:30Z</dcterms:created>
  <dcterms:modified xsi:type="dcterms:W3CDTF">2025-07-06T14:05:15Z</dcterms:modified>
</cp:coreProperties>
</file>